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60" r:id="rId1"/>
  </p:sldMasterIdLst>
  <p:handoutMasterIdLst>
    <p:handoutMasterId r:id="rId30"/>
  </p:handoutMasterIdLst>
  <p:sldIdLst>
    <p:sldId id="263" r:id="rId2"/>
    <p:sldId id="308" r:id="rId3"/>
    <p:sldId id="283" r:id="rId4"/>
    <p:sldId id="265" r:id="rId5"/>
    <p:sldId id="320" r:id="rId6"/>
    <p:sldId id="324" r:id="rId7"/>
    <p:sldId id="325" r:id="rId8"/>
    <p:sldId id="326" r:id="rId9"/>
    <p:sldId id="291" r:id="rId10"/>
    <p:sldId id="329" r:id="rId11"/>
    <p:sldId id="312" r:id="rId12"/>
    <p:sldId id="317" r:id="rId13"/>
    <p:sldId id="294" r:id="rId14"/>
    <p:sldId id="282" r:id="rId15"/>
    <p:sldId id="290" r:id="rId16"/>
    <p:sldId id="311" r:id="rId17"/>
    <p:sldId id="328" r:id="rId18"/>
    <p:sldId id="300" r:id="rId19"/>
    <p:sldId id="304" r:id="rId20"/>
    <p:sldId id="306" r:id="rId21"/>
    <p:sldId id="316" r:id="rId22"/>
    <p:sldId id="313" r:id="rId23"/>
    <p:sldId id="330" r:id="rId24"/>
    <p:sldId id="307" r:id="rId25"/>
    <p:sldId id="296" r:id="rId26"/>
    <p:sldId id="295" r:id="rId27"/>
    <p:sldId id="327" r:id="rId28"/>
    <p:sldId id="314" r:id="rId29"/>
  </p:sldIdLst>
  <p:sldSz cx="12192000" cy="6858000"/>
  <p:notesSz cx="6797675" cy="9926638"/>
  <p:embeddedFontLst>
    <p:embeddedFont>
      <p:font typeface="Arial Narrow" panose="020B0606020202030204" pitchFamily="34" charset="0"/>
      <p:regular r:id="rId31"/>
      <p:bold r:id="rId32"/>
      <p:italic r:id="rId33"/>
      <p:boldItalic r:id="rId34"/>
    </p:embeddedFont>
    <p:embeddedFont>
      <p:font typeface="Calibri" panose="020F0502020204030204" pitchFamily="34" charset="0"/>
      <p:regular r:id="rId35"/>
      <p:bold r:id="rId36"/>
      <p:italic r:id="rId37"/>
      <p:boldItalic r:id="rId38"/>
    </p:embeddedFont>
    <p:embeddedFont>
      <p:font typeface="Century" panose="02040604050505020304" pitchFamily="18" charset="0"/>
      <p:regular r:id="rId39"/>
    </p:embeddedFont>
    <p:embeddedFont>
      <p:font typeface="Proxima Nova" panose="020B0604020202020204" charset="0"/>
      <p:regular r:id="rId40"/>
      <p:bold r:id="rId41"/>
    </p:embeddedFont>
    <p:embeddedFont>
      <p:font typeface="Proxima Nova Cond" panose="020B0604020202020204" charset="0"/>
      <p:regular r:id="rId42"/>
      <p:bold r:id="rId43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060"/>
    <a:srgbClr val="4A4A4A"/>
    <a:srgbClr val="FF0000"/>
    <a:srgbClr val="0082B0"/>
    <a:srgbClr val="B28C40"/>
    <a:srgbClr val="D1A62D"/>
    <a:srgbClr val="044D7E"/>
    <a:srgbClr val="E94F37"/>
    <a:srgbClr val="8DC044"/>
    <a:srgbClr val="0671B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97" autoAdjust="0"/>
    <p:restoredTop sz="95964"/>
  </p:normalViewPr>
  <p:slideViewPr>
    <p:cSldViewPr snapToGrid="0" snapToObjects="1">
      <p:cViewPr varScale="1">
        <p:scale>
          <a:sx n="78" d="100"/>
          <a:sy n="78" d="100"/>
        </p:scale>
        <p:origin x="53" y="25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96" d="100"/>
          <a:sy n="96" d="100"/>
        </p:scale>
        <p:origin x="3688" y="17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9.fntdata"/><Relationship Id="rId21" Type="http://schemas.openxmlformats.org/officeDocument/2006/relationships/slide" Target="slides/slide20.xml"/><Relationship Id="rId34" Type="http://schemas.openxmlformats.org/officeDocument/2006/relationships/font" Target="fonts/font4.fntdata"/><Relationship Id="rId42" Type="http://schemas.openxmlformats.org/officeDocument/2006/relationships/font" Target="fonts/font12.fntdata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font" Target="fonts/font10.fntdata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.fntdata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Relationship Id="rId35" Type="http://schemas.openxmlformats.org/officeDocument/2006/relationships/font" Target="fonts/font5.fntdata"/><Relationship Id="rId43" Type="http://schemas.openxmlformats.org/officeDocument/2006/relationships/font" Target="fonts/font13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3.fntdata"/><Relationship Id="rId38" Type="http://schemas.openxmlformats.org/officeDocument/2006/relationships/font" Target="fonts/font8.fntdata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font" Target="fonts/font11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>
            <a:extLst>
              <a:ext uri="{FF2B5EF4-FFF2-40B4-BE49-F238E27FC236}">
                <a16:creationId xmlns:a16="http://schemas.microsoft.com/office/drawing/2014/main" id="{FB27021E-9594-B34D-9BCB-C261D677BD2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50B96F4C-0F07-EC4D-AFFC-9532841E54A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CB4CC5-9B90-5345-B01F-23A490CF1A89}" type="datetimeFigureOut">
              <a:rPr lang="pl-PL" smtClean="0"/>
              <a:t>27.08.2020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6E605A40-F573-DD41-9782-893F2F98157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7F97BE61-E29C-9945-8FF9-35BB49B3621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FC60C7-CB6A-D04C-8E3B-3CD3CF23A38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0162632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ajd tytułow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16C00-D6A4-8B4A-AA79-4F8CFB65FBCA}" type="datetimeFigureOut">
              <a:rPr lang="pl-PL" smtClean="0"/>
              <a:t>27.08.2020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147767-C19E-2649-8B1C-46B1B56D60C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842030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tuł i zawartość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16C00-D6A4-8B4A-AA79-4F8CFB65FBCA}" type="datetimeFigureOut">
              <a:rPr lang="pl-PL" smtClean="0"/>
              <a:t>27.08.2020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147767-C19E-2649-8B1C-46B1B56D60C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81657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główek sekcji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16C00-D6A4-8B4A-AA79-4F8CFB65FBCA}" type="datetimeFigureOut">
              <a:rPr lang="pl-PL" smtClean="0"/>
              <a:t>27.08.2020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147767-C19E-2649-8B1C-46B1B56D60C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929931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jp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316C00-D6A4-8B4A-AA79-4F8CFB65FBCA}" type="datetimeFigureOut">
              <a:rPr lang="pl-PL" smtClean="0"/>
              <a:t>27.08.2020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147767-C19E-2649-8B1C-46B1B56D60C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158946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5.png"/><Relationship Id="rId5" Type="http://schemas.openxmlformats.org/officeDocument/2006/relationships/image" Target="../media/image9.png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6.jp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2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50000"/>
              </a:schemeClr>
            </a:gs>
            <a:gs pos="100000">
              <a:srgbClr val="0C2032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59424"/>
            <a:ext cx="12192000" cy="798576"/>
          </a:xfrm>
          <a:prstGeom prst="rect">
            <a:avLst/>
          </a:prstGeom>
          <a:effectLst>
            <a:outerShdw blurRad="127000" dist="635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15" name="Pasek ukośny 14"/>
          <p:cNvSpPr/>
          <p:nvPr/>
        </p:nvSpPr>
        <p:spPr>
          <a:xfrm>
            <a:off x="8970" y="-65360"/>
            <a:ext cx="3717209" cy="4225880"/>
          </a:xfrm>
          <a:prstGeom prst="diagStripe">
            <a:avLst/>
          </a:prstGeom>
          <a:gradFill>
            <a:gsLst>
              <a:gs pos="0">
                <a:schemeClr val="accent5">
                  <a:lumMod val="50000"/>
                  <a:alpha val="34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16" name="Pasek ukośny 15"/>
          <p:cNvSpPr/>
          <p:nvPr/>
        </p:nvSpPr>
        <p:spPr>
          <a:xfrm>
            <a:off x="8971" y="0"/>
            <a:ext cx="5330049" cy="6059424"/>
          </a:xfrm>
          <a:prstGeom prst="diagStripe">
            <a:avLst>
              <a:gd name="adj" fmla="val 78793"/>
            </a:avLst>
          </a:prstGeom>
          <a:gradFill>
            <a:gsLst>
              <a:gs pos="0">
                <a:schemeClr val="accent5">
                  <a:lumMod val="50000"/>
                  <a:alpha val="34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17" name="Pasek ukośny 16"/>
          <p:cNvSpPr/>
          <p:nvPr/>
        </p:nvSpPr>
        <p:spPr>
          <a:xfrm>
            <a:off x="-158668" y="-51241"/>
            <a:ext cx="4182028" cy="4754305"/>
          </a:xfrm>
          <a:prstGeom prst="diagStripe">
            <a:avLst>
              <a:gd name="adj" fmla="val 78793"/>
            </a:avLst>
          </a:prstGeom>
          <a:gradFill>
            <a:gsLst>
              <a:gs pos="0">
                <a:schemeClr val="accent5">
                  <a:lumMod val="50000"/>
                  <a:alpha val="34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18" name="Pasek ukośny 17"/>
          <p:cNvSpPr/>
          <p:nvPr/>
        </p:nvSpPr>
        <p:spPr>
          <a:xfrm>
            <a:off x="0" y="0"/>
            <a:ext cx="1513488" cy="1720596"/>
          </a:xfrm>
          <a:prstGeom prst="diagStripe">
            <a:avLst>
              <a:gd name="adj" fmla="val 47099"/>
            </a:avLst>
          </a:prstGeom>
          <a:gradFill>
            <a:gsLst>
              <a:gs pos="0">
                <a:schemeClr val="accent5">
                  <a:lumMod val="50000"/>
                  <a:alpha val="34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19" name="Pasek ukośny 18"/>
          <p:cNvSpPr/>
          <p:nvPr/>
        </p:nvSpPr>
        <p:spPr>
          <a:xfrm rot="10800000">
            <a:off x="8572500" y="1910248"/>
            <a:ext cx="3619500" cy="4114800"/>
          </a:xfrm>
          <a:prstGeom prst="diagStripe">
            <a:avLst/>
          </a:prstGeom>
          <a:gradFill>
            <a:gsLst>
              <a:gs pos="0">
                <a:schemeClr val="accent5">
                  <a:lumMod val="50000"/>
                  <a:alpha val="55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20" name="Pasek ukośny 19"/>
          <p:cNvSpPr/>
          <p:nvPr/>
        </p:nvSpPr>
        <p:spPr>
          <a:xfrm rot="10800000">
            <a:off x="7833359" y="1295194"/>
            <a:ext cx="4160519" cy="4729853"/>
          </a:xfrm>
          <a:prstGeom prst="diagStripe">
            <a:avLst>
              <a:gd name="adj" fmla="val 74084"/>
            </a:avLst>
          </a:prstGeom>
          <a:gradFill>
            <a:gsLst>
              <a:gs pos="0">
                <a:schemeClr val="accent5">
                  <a:lumMod val="50000"/>
                  <a:alpha val="55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21" name="Równoległobok 20"/>
          <p:cNvSpPr/>
          <p:nvPr/>
        </p:nvSpPr>
        <p:spPr>
          <a:xfrm>
            <a:off x="5317650" y="0"/>
            <a:ext cx="6808428" cy="6059424"/>
          </a:xfrm>
          <a:prstGeom prst="parallelogram">
            <a:avLst>
              <a:gd name="adj" fmla="val 83806"/>
            </a:avLst>
          </a:prstGeom>
          <a:gradFill>
            <a:gsLst>
              <a:gs pos="0">
                <a:schemeClr val="accent5">
                  <a:lumMod val="50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2" name="Równoległobok 21"/>
          <p:cNvSpPr/>
          <p:nvPr/>
        </p:nvSpPr>
        <p:spPr>
          <a:xfrm>
            <a:off x="1073250" y="0"/>
            <a:ext cx="6808428" cy="6059424"/>
          </a:xfrm>
          <a:prstGeom prst="parallelogram">
            <a:avLst>
              <a:gd name="adj" fmla="val 83806"/>
            </a:avLst>
          </a:prstGeom>
          <a:gradFill>
            <a:gsLst>
              <a:gs pos="0">
                <a:schemeClr val="accent5">
                  <a:lumMod val="50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3" name="Równoległobok 22"/>
          <p:cNvSpPr/>
          <p:nvPr/>
        </p:nvSpPr>
        <p:spPr>
          <a:xfrm>
            <a:off x="1781237" y="0"/>
            <a:ext cx="6808428" cy="6059424"/>
          </a:xfrm>
          <a:prstGeom prst="parallelogram">
            <a:avLst>
              <a:gd name="adj" fmla="val 83806"/>
            </a:avLst>
          </a:prstGeom>
          <a:gradFill>
            <a:gsLst>
              <a:gs pos="0">
                <a:schemeClr val="accent5">
                  <a:lumMod val="50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1" name="Równoległobok 10"/>
          <p:cNvSpPr/>
          <p:nvPr/>
        </p:nvSpPr>
        <p:spPr>
          <a:xfrm>
            <a:off x="1205450" y="1690273"/>
            <a:ext cx="9781100" cy="1303740"/>
          </a:xfrm>
          <a:prstGeom prst="parallelogram">
            <a:avLst/>
          </a:prstGeom>
          <a:gradFill>
            <a:gsLst>
              <a:gs pos="10000">
                <a:srgbClr val="00B0F0">
                  <a:alpha val="0"/>
                </a:srgbClr>
              </a:gs>
              <a:gs pos="40000">
                <a:srgbClr val="00B0F0"/>
              </a:gs>
              <a:gs pos="60000">
                <a:srgbClr val="00B0F0"/>
              </a:gs>
              <a:gs pos="90000">
                <a:srgbClr val="00B0F0">
                  <a:alpha val="0"/>
                </a:srgbClr>
              </a:gs>
            </a:gsLst>
            <a:lin ang="12000000" scaled="0"/>
          </a:gradFill>
          <a:ln>
            <a:noFill/>
          </a:ln>
          <a:effectLst>
            <a:outerShdw blurRad="279400" dist="508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108000" rtlCol="0" anchor="ctr"/>
          <a:lstStyle/>
          <a:p>
            <a:pPr algn="ctr"/>
            <a:r>
              <a:rPr lang="pl-PL" sz="4400" b="1" dirty="0">
                <a:solidFill>
                  <a:schemeClr val="bg1"/>
                </a:solidFill>
                <a:latin typeface="Proxima Nova" panose="02000506030000020004" pitchFamily="50" charset="0"/>
              </a:rPr>
              <a:t>Bezpieczny powrót do szkół</a:t>
            </a:r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1350A571-23B8-1F4E-BD92-C1DCB111A798}"/>
              </a:ext>
            </a:extLst>
          </p:cNvPr>
          <p:cNvSpPr/>
          <p:nvPr/>
        </p:nvSpPr>
        <p:spPr>
          <a:xfrm>
            <a:off x="1818721" y="2685770"/>
            <a:ext cx="8554558" cy="3275193"/>
          </a:xfrm>
          <a:prstGeom prst="rect">
            <a:avLst/>
          </a:prstGeom>
          <a:effectLst/>
        </p:spPr>
        <p:txBody>
          <a:bodyPr wrap="square" anchor="ctr" anchorCtr="0">
            <a:noAutofit/>
          </a:bodyPr>
          <a:lstStyle/>
          <a:p>
            <a:pPr algn="ctr" defTabSz="914400" fontAlgn="base">
              <a:spcBef>
                <a:spcPct val="0"/>
              </a:spcBef>
              <a:spcAft>
                <a:spcPts val="1200"/>
              </a:spcAft>
            </a:pPr>
            <a:r>
              <a:rPr lang="pl-PL" sz="2400" dirty="0">
                <a:solidFill>
                  <a:schemeClr val="bg1"/>
                </a:solidFill>
                <a:latin typeface="Proxima Nova" panose="02000506030000020004" pitchFamily="50" charset="0"/>
                <a:ea typeface="Lato" panose="020F0502020204030203" pitchFamily="34" charset="0"/>
                <a:cs typeface="Lato" panose="020F0502020204030203" pitchFamily="34" charset="0"/>
              </a:rPr>
              <a:t>Działania </a:t>
            </a:r>
            <a:r>
              <a:rPr lang="pl-PL" sz="2400" b="1" dirty="0">
                <a:solidFill>
                  <a:schemeClr val="bg1"/>
                </a:solidFill>
                <a:latin typeface="Proxima Nova" panose="02000506030000020004" pitchFamily="50" charset="0"/>
                <a:ea typeface="Lato" panose="020F0502020204030203" pitchFamily="34" charset="0"/>
                <a:cs typeface="Lato" panose="020F0502020204030203" pitchFamily="34" charset="0"/>
              </a:rPr>
              <a:t>MEN, GIS </a:t>
            </a:r>
            <a:r>
              <a:rPr lang="pl-PL" sz="2400" dirty="0">
                <a:solidFill>
                  <a:schemeClr val="bg1"/>
                </a:solidFill>
                <a:latin typeface="Proxima Nova" panose="02000506030000020004" pitchFamily="50" charset="0"/>
                <a:ea typeface="Lato" panose="020F0502020204030203" pitchFamily="34" charset="0"/>
                <a:cs typeface="Lato" panose="020F0502020204030203" pitchFamily="34" charset="0"/>
              </a:rPr>
              <a:t>i</a:t>
            </a:r>
            <a:r>
              <a:rPr lang="pl-PL" sz="2400" b="1" dirty="0">
                <a:solidFill>
                  <a:schemeClr val="bg1"/>
                </a:solidFill>
                <a:latin typeface="Proxima Nova" panose="02000506030000020004" pitchFamily="50" charset="0"/>
                <a:ea typeface="Lato" panose="020F0502020204030203" pitchFamily="34" charset="0"/>
                <a:cs typeface="Lato" panose="020F0502020204030203" pitchFamily="34" charset="0"/>
              </a:rPr>
              <a:t> MZ </a:t>
            </a:r>
            <a:r>
              <a:rPr lang="pl-PL" sz="2400" dirty="0">
                <a:solidFill>
                  <a:schemeClr val="bg1"/>
                </a:solidFill>
                <a:latin typeface="Proxima Nova" panose="02000506030000020004" pitchFamily="50" charset="0"/>
                <a:ea typeface="Lato" panose="020F0502020204030203" pitchFamily="34" charset="0"/>
                <a:cs typeface="Lato" panose="020F0502020204030203" pitchFamily="34" charset="0"/>
              </a:rPr>
              <a:t>w przygotowaniu organizacji roku szkolnego 2020/2021 w warunkach epidemii</a:t>
            </a:r>
          </a:p>
          <a:p>
            <a:pPr algn="ctr" defTabSz="914400" fontAlgn="base">
              <a:spcBef>
                <a:spcPct val="0"/>
              </a:spcBef>
              <a:spcAft>
                <a:spcPts val="1200"/>
              </a:spcAft>
            </a:pPr>
            <a:endParaRPr lang="pl-PL" sz="2400" dirty="0">
              <a:solidFill>
                <a:schemeClr val="bg1"/>
              </a:solidFill>
              <a:latin typeface="Proxima Nova" panose="02000506030000020004" pitchFamily="50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algn="ctr" defTabSz="914400" fontAlgn="base">
              <a:spcBef>
                <a:spcPts val="3000"/>
              </a:spcBef>
              <a:spcAft>
                <a:spcPts val="1200"/>
              </a:spcAft>
            </a:pPr>
            <a:r>
              <a:rPr lang="pl-PL" sz="2400" dirty="0">
                <a:solidFill>
                  <a:schemeClr val="bg1"/>
                </a:solidFill>
                <a:latin typeface="Proxima Nova" panose="02000506030000020004" pitchFamily="50" charset="0"/>
                <a:ea typeface="Lato" panose="020F0502020204030203" pitchFamily="34" charset="0"/>
                <a:cs typeface="Lato" panose="020F0502020204030203" pitchFamily="34" charset="0"/>
              </a:rPr>
              <a:t>28 sierpnia 2020 r.</a:t>
            </a:r>
          </a:p>
        </p:txBody>
      </p:sp>
      <p:sp>
        <p:nvSpPr>
          <p:cNvPr id="3" name="Prostokąt 2"/>
          <p:cNvSpPr/>
          <p:nvPr/>
        </p:nvSpPr>
        <p:spPr>
          <a:xfrm>
            <a:off x="198120" y="190500"/>
            <a:ext cx="11795760" cy="5678424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4" name="Picture 7">
            <a:extLst>
              <a:ext uri="{FF2B5EF4-FFF2-40B4-BE49-F238E27FC236}">
                <a16:creationId xmlns:a16="http://schemas.microsoft.com/office/drawing/2014/main" id="{E3C0F893-11A2-40ED-807C-61EDA00C51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-6000"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2458" y="133557"/>
            <a:ext cx="1818216" cy="179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641976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ole tekstowe 5">
            <a:extLst>
              <a:ext uri="{FF2B5EF4-FFF2-40B4-BE49-F238E27FC236}">
                <a16:creationId xmlns:a16="http://schemas.microsoft.com/office/drawing/2014/main" id="{9E8D7F8A-CE52-4F86-B816-C748FC8737B3}"/>
              </a:ext>
            </a:extLst>
          </p:cNvPr>
          <p:cNvSpPr txBox="1"/>
          <p:nvPr/>
        </p:nvSpPr>
        <p:spPr>
          <a:xfrm>
            <a:off x="676922" y="314107"/>
            <a:ext cx="11254666" cy="69865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 algn="just">
              <a:spcBef>
                <a:spcPts val="600"/>
              </a:spcBef>
              <a:buClr>
                <a:srgbClr val="E6007E"/>
              </a:buClr>
              <a:buSzPts val="1400"/>
              <a:buFont typeface="Wingdings" panose="05000000000000000000" pitchFamily="2" charset="2"/>
              <a:buChar char=""/>
            </a:pPr>
            <a:r>
              <a:rPr lang="pl-PL" sz="2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Do szkoły może uczęszczać uczeń bez objawów chorobowych, domownicy nie przebywają na kwarantannie lub w izolacji</a:t>
            </a:r>
            <a:endParaRPr lang="pl-PL" sz="2400" dirty="0">
              <a:effectLst/>
              <a:latin typeface="Proxima Nova" panose="020B060402020202020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lvl="0" indent="-342900" algn="just">
              <a:spcBef>
                <a:spcPts val="600"/>
              </a:spcBef>
              <a:buClr>
                <a:srgbClr val="E6007E"/>
              </a:buClr>
              <a:buSzPts val="1400"/>
              <a:buFont typeface="Wingdings" panose="05000000000000000000" pitchFamily="2" charset="2"/>
              <a:buChar char=""/>
            </a:pPr>
            <a:r>
              <a:rPr lang="pl-PL" sz="2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Uczniowie mogą być przyprowadzani do szkoły i z niej odbierani przez opiekunów bez objawów chorobowych W drodze do i ze szkoły opiekunowie z dziećmi oraz uczniowie przestrzegają aktualnych przepisów. </a:t>
            </a:r>
            <a:endParaRPr lang="pl-PL" sz="2400" dirty="0">
              <a:effectLst/>
              <a:latin typeface="Proxima Nova" panose="020B060402020202020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lvl="0" indent="-342900" algn="just">
              <a:spcBef>
                <a:spcPts val="600"/>
              </a:spcBef>
              <a:buClr>
                <a:srgbClr val="E6007E"/>
              </a:buClr>
              <a:buSzPts val="1400"/>
              <a:buFont typeface="Wingdings" panose="05000000000000000000" pitchFamily="2" charset="2"/>
              <a:buChar char=""/>
            </a:pPr>
            <a:r>
              <a:rPr lang="pl-PL" sz="2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</a:t>
            </a:r>
            <a:r>
              <a:rPr lang="pl-PL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chodzącym do budynku szkoły należy umożliwić skorzystanie z płynu do dezynfekcji rąk. </a:t>
            </a:r>
            <a:r>
              <a:rPr lang="pl-PL" sz="2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endParaRPr lang="pl-PL" sz="2400" dirty="0">
              <a:effectLst/>
              <a:latin typeface="Proxima Nova" panose="020B060402020202020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lvl="0" indent="-342900" algn="just">
              <a:spcBef>
                <a:spcPts val="600"/>
              </a:spcBef>
              <a:buClr>
                <a:srgbClr val="E6007E"/>
              </a:buClr>
              <a:buSzPts val="1400"/>
              <a:buFont typeface="Wingdings" panose="05000000000000000000" pitchFamily="2" charset="2"/>
              <a:buChar char=""/>
            </a:pPr>
            <a:r>
              <a:rPr lang="pl-PL" sz="2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 opiekun na dziecko, dystans, maseczki, rękawiczki lub dezynfekcja rąk.</a:t>
            </a:r>
          </a:p>
          <a:p>
            <a:pPr marL="342900" lvl="0" indent="-342900" algn="just">
              <a:spcBef>
                <a:spcPts val="600"/>
              </a:spcBef>
              <a:buClr>
                <a:srgbClr val="E6007E"/>
              </a:buClr>
              <a:buSzPts val="1400"/>
              <a:buFont typeface="Wingdings" panose="05000000000000000000" pitchFamily="2" charset="2"/>
              <a:buChar char=""/>
            </a:pPr>
            <a:r>
              <a:rPr lang="pl-PL" sz="2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System szybkiej komunikacji z opiekunami</a:t>
            </a:r>
          </a:p>
          <a:p>
            <a:pPr marL="342900" lvl="0" indent="-342900" algn="just">
              <a:spcBef>
                <a:spcPts val="600"/>
              </a:spcBef>
              <a:buClr>
                <a:srgbClr val="E6007E"/>
              </a:buClr>
              <a:buSzPts val="1400"/>
              <a:buFont typeface="Wingdings" panose="05000000000000000000" pitchFamily="2" charset="2"/>
              <a:buChar char=""/>
            </a:pPr>
            <a:r>
              <a:rPr lang="pl-PL" sz="2400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pl-PL" sz="2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Rekomenduje się posiadanie termometru bezdotykowego</a:t>
            </a:r>
          </a:p>
          <a:p>
            <a:pPr marL="342900" lvl="0" indent="-342900" algn="just">
              <a:spcBef>
                <a:spcPts val="600"/>
              </a:spcBef>
              <a:buClr>
                <a:srgbClr val="E6007E"/>
              </a:buClr>
              <a:buSzPts val="1400"/>
              <a:buFont typeface="Wingdings" panose="05000000000000000000" pitchFamily="2" charset="2"/>
              <a:buChar char=""/>
            </a:pPr>
            <a:r>
              <a:rPr lang="pl-PL" sz="2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 miarę możliwości: taka organizacja pracy, która umożliwi zachowanie dystansu między osobami przebywającymi na terenie szkoły, szczególnie w miejscach wspólnych i ograniczy gromadzenie się uczniów na terenie szkoły (np</a:t>
            </a:r>
            <a:r>
              <a:rPr lang="pl-PL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unikanie częstej zmiany klas, różne </a:t>
            </a:r>
            <a:r>
              <a:rPr lang="pl-PL" sz="2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godziny przerw, przychodzenia uczniów do szkoły )</a:t>
            </a:r>
          </a:p>
          <a:p>
            <a:pPr marL="342900" lvl="0" indent="-342900" algn="just">
              <a:spcBef>
                <a:spcPts val="600"/>
              </a:spcBef>
              <a:buClr>
                <a:srgbClr val="E6007E"/>
              </a:buClr>
              <a:buSzPts val="1400"/>
              <a:buFont typeface="Wingdings" panose="05000000000000000000" pitchFamily="2" charset="2"/>
              <a:buChar char=""/>
            </a:pPr>
            <a:r>
              <a:rPr lang="pl-PL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</a:t>
            </a:r>
            <a:r>
              <a:rPr lang="pl-PL" sz="2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łasne przybory, podręczniki, jak najmniej niepotrzebnych przedmiotów.</a:t>
            </a:r>
            <a:endParaRPr lang="pl-PL" sz="2800" dirty="0">
              <a:effectLst/>
              <a:latin typeface="Proxima Nova" panose="020B060402020202020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lvl="0" indent="-342900" algn="just">
              <a:spcBef>
                <a:spcPts val="600"/>
              </a:spcBef>
              <a:buClr>
                <a:srgbClr val="E6007E"/>
              </a:buClr>
              <a:buSzPts val="1400"/>
              <a:buFont typeface="Wingdings" panose="05000000000000000000" pitchFamily="2" charset="2"/>
              <a:buChar char=""/>
            </a:pPr>
            <a:endParaRPr lang="pl-PL" sz="2400" dirty="0">
              <a:effectLst/>
              <a:latin typeface="Proxima Nova" panose="020B060402020202020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0504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50000"/>
              </a:schemeClr>
            </a:gs>
            <a:gs pos="100000">
              <a:srgbClr val="0C2032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asek ukośny 14"/>
          <p:cNvSpPr/>
          <p:nvPr/>
        </p:nvSpPr>
        <p:spPr>
          <a:xfrm>
            <a:off x="8970" y="-65360"/>
            <a:ext cx="3717209" cy="4225880"/>
          </a:xfrm>
          <a:prstGeom prst="diagStripe">
            <a:avLst/>
          </a:prstGeom>
          <a:gradFill>
            <a:gsLst>
              <a:gs pos="0">
                <a:schemeClr val="accent5">
                  <a:lumMod val="50000"/>
                  <a:alpha val="34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16" name="Pasek ukośny 15"/>
          <p:cNvSpPr/>
          <p:nvPr/>
        </p:nvSpPr>
        <p:spPr>
          <a:xfrm>
            <a:off x="8971" y="0"/>
            <a:ext cx="5330049" cy="6059424"/>
          </a:xfrm>
          <a:prstGeom prst="diagStripe">
            <a:avLst>
              <a:gd name="adj" fmla="val 78793"/>
            </a:avLst>
          </a:prstGeom>
          <a:gradFill>
            <a:gsLst>
              <a:gs pos="0">
                <a:schemeClr val="accent5">
                  <a:lumMod val="50000"/>
                  <a:alpha val="34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17" name="Pasek ukośny 16"/>
          <p:cNvSpPr/>
          <p:nvPr/>
        </p:nvSpPr>
        <p:spPr>
          <a:xfrm>
            <a:off x="-158668" y="-51241"/>
            <a:ext cx="4182028" cy="4754305"/>
          </a:xfrm>
          <a:prstGeom prst="diagStripe">
            <a:avLst>
              <a:gd name="adj" fmla="val 78793"/>
            </a:avLst>
          </a:prstGeom>
          <a:gradFill>
            <a:gsLst>
              <a:gs pos="0">
                <a:schemeClr val="accent5">
                  <a:lumMod val="50000"/>
                  <a:alpha val="34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18" name="Pasek ukośny 17"/>
          <p:cNvSpPr/>
          <p:nvPr/>
        </p:nvSpPr>
        <p:spPr>
          <a:xfrm>
            <a:off x="0" y="0"/>
            <a:ext cx="1513488" cy="1720596"/>
          </a:xfrm>
          <a:prstGeom prst="diagStripe">
            <a:avLst>
              <a:gd name="adj" fmla="val 47099"/>
            </a:avLst>
          </a:prstGeom>
          <a:gradFill>
            <a:gsLst>
              <a:gs pos="0">
                <a:schemeClr val="accent5">
                  <a:lumMod val="50000"/>
                  <a:alpha val="34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19" name="Pasek ukośny 18"/>
          <p:cNvSpPr/>
          <p:nvPr/>
        </p:nvSpPr>
        <p:spPr>
          <a:xfrm rot="10800000">
            <a:off x="8572500" y="1910248"/>
            <a:ext cx="3619500" cy="4114800"/>
          </a:xfrm>
          <a:prstGeom prst="diagStripe">
            <a:avLst/>
          </a:prstGeom>
          <a:gradFill>
            <a:gsLst>
              <a:gs pos="0">
                <a:schemeClr val="accent5">
                  <a:lumMod val="50000"/>
                  <a:alpha val="55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20" name="Pasek ukośny 19"/>
          <p:cNvSpPr/>
          <p:nvPr/>
        </p:nvSpPr>
        <p:spPr>
          <a:xfrm rot="10800000">
            <a:off x="7845462" y="1424821"/>
            <a:ext cx="4160519" cy="4729853"/>
          </a:xfrm>
          <a:prstGeom prst="diagStripe">
            <a:avLst>
              <a:gd name="adj" fmla="val 74084"/>
            </a:avLst>
          </a:prstGeom>
          <a:gradFill>
            <a:gsLst>
              <a:gs pos="0">
                <a:schemeClr val="accent5">
                  <a:lumMod val="50000"/>
                  <a:alpha val="55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21" name="Równoległobok 20"/>
          <p:cNvSpPr/>
          <p:nvPr/>
        </p:nvSpPr>
        <p:spPr>
          <a:xfrm>
            <a:off x="5317650" y="0"/>
            <a:ext cx="6808428" cy="6059424"/>
          </a:xfrm>
          <a:prstGeom prst="parallelogram">
            <a:avLst>
              <a:gd name="adj" fmla="val 83806"/>
            </a:avLst>
          </a:prstGeom>
          <a:gradFill>
            <a:gsLst>
              <a:gs pos="0">
                <a:schemeClr val="accent5">
                  <a:lumMod val="50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2" name="Równoległobok 21"/>
          <p:cNvSpPr/>
          <p:nvPr/>
        </p:nvSpPr>
        <p:spPr>
          <a:xfrm>
            <a:off x="1073250" y="0"/>
            <a:ext cx="6808428" cy="6059424"/>
          </a:xfrm>
          <a:prstGeom prst="parallelogram">
            <a:avLst>
              <a:gd name="adj" fmla="val 83806"/>
            </a:avLst>
          </a:prstGeom>
          <a:gradFill>
            <a:gsLst>
              <a:gs pos="0">
                <a:schemeClr val="accent5">
                  <a:lumMod val="50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3" name="Równoległobok 22"/>
          <p:cNvSpPr/>
          <p:nvPr/>
        </p:nvSpPr>
        <p:spPr>
          <a:xfrm>
            <a:off x="1668714" y="0"/>
            <a:ext cx="6808428" cy="6059424"/>
          </a:xfrm>
          <a:prstGeom prst="parallelogram">
            <a:avLst>
              <a:gd name="adj" fmla="val 83806"/>
            </a:avLst>
          </a:prstGeom>
          <a:gradFill>
            <a:gsLst>
              <a:gs pos="0">
                <a:schemeClr val="accent5">
                  <a:lumMod val="50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" name="Prostokąt 2"/>
          <p:cNvSpPr/>
          <p:nvPr/>
        </p:nvSpPr>
        <p:spPr>
          <a:xfrm>
            <a:off x="198120" y="190500"/>
            <a:ext cx="11795760" cy="5678424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59424"/>
            <a:ext cx="12192000" cy="798576"/>
          </a:xfrm>
          <a:prstGeom prst="rect">
            <a:avLst/>
          </a:prstGeom>
          <a:effectLst>
            <a:outerShdw blurRad="127000" dist="635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25" name="Równoległobok 24"/>
          <p:cNvSpPr/>
          <p:nvPr/>
        </p:nvSpPr>
        <p:spPr>
          <a:xfrm>
            <a:off x="3464169" y="525779"/>
            <a:ext cx="5263662" cy="579267"/>
          </a:xfrm>
          <a:prstGeom prst="parallelogram">
            <a:avLst/>
          </a:prstGeom>
          <a:gradFill>
            <a:gsLst>
              <a:gs pos="10000">
                <a:srgbClr val="00B0F0">
                  <a:alpha val="0"/>
                </a:srgbClr>
              </a:gs>
              <a:gs pos="40000">
                <a:srgbClr val="00B0F0"/>
              </a:gs>
              <a:gs pos="60000">
                <a:srgbClr val="00B0F0"/>
              </a:gs>
              <a:gs pos="90000">
                <a:srgbClr val="00B0F0">
                  <a:alpha val="0"/>
                </a:srgbClr>
              </a:gs>
            </a:gsLst>
            <a:lin ang="12000000" scaled="0"/>
          </a:gradFill>
          <a:ln>
            <a:noFill/>
          </a:ln>
          <a:effectLst>
            <a:outerShdw blurRad="279400" dist="508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36000" rtlCol="0" anchor="ctr"/>
          <a:lstStyle/>
          <a:p>
            <a:pPr algn="ctr"/>
            <a:r>
              <a:rPr lang="pl-PL" sz="4400" b="1" dirty="0">
                <a:solidFill>
                  <a:schemeClr val="bg1"/>
                </a:solidFill>
                <a:latin typeface="Proxima Nova" panose="02000506030000020004" pitchFamily="50" charset="0"/>
              </a:rPr>
              <a:t>Q</a:t>
            </a:r>
            <a:r>
              <a:rPr lang="pl-PL" sz="4400" dirty="0">
                <a:solidFill>
                  <a:schemeClr val="bg1"/>
                </a:solidFill>
                <a:latin typeface="Proxima Nova" panose="02000506030000020004" pitchFamily="50" charset="0"/>
              </a:rPr>
              <a:t>&amp;</a:t>
            </a:r>
            <a:r>
              <a:rPr lang="pl-PL" sz="4400" b="1" dirty="0">
                <a:solidFill>
                  <a:schemeClr val="bg1"/>
                </a:solidFill>
                <a:latin typeface="Proxima Nova" panose="02000506030000020004" pitchFamily="50" charset="0"/>
              </a:rPr>
              <a:t>A</a:t>
            </a:r>
          </a:p>
        </p:txBody>
      </p:sp>
      <p:sp>
        <p:nvSpPr>
          <p:cNvPr id="24" name="Prostokąt 23"/>
          <p:cNvSpPr/>
          <p:nvPr/>
        </p:nvSpPr>
        <p:spPr>
          <a:xfrm>
            <a:off x="947351" y="1440324"/>
            <a:ext cx="10840995" cy="814536"/>
          </a:xfrm>
          <a:prstGeom prst="rect">
            <a:avLst/>
          </a:prstGeom>
          <a:gradFill>
            <a:gsLst>
              <a:gs pos="100000">
                <a:srgbClr val="00B0F0"/>
              </a:gs>
              <a:gs pos="0">
                <a:srgbClr val="00B0F0">
                  <a:alpha val="0"/>
                </a:srgbClr>
              </a:gs>
            </a:gsLst>
            <a:lin ang="12000000" scaled="0"/>
          </a:gradFill>
          <a:ln>
            <a:noFill/>
          </a:ln>
          <a:effectLst>
            <a:outerShdw blurRad="279400" dist="508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000" tIns="72000" rIns="0" bIns="108000" rtlCol="0" anchor="ctr"/>
          <a:lstStyle/>
          <a:p>
            <a:r>
              <a:rPr lang="pl-PL" sz="2000" b="1" dirty="0"/>
              <a:t>Czy trzeba zachowywać dystans społeczny na terenie szkoły? Czy dzieci muszą nosić maseczki?</a:t>
            </a:r>
            <a:endParaRPr lang="pl-PL" sz="2000" b="1" dirty="0">
              <a:solidFill>
                <a:schemeClr val="bg1"/>
              </a:solidFill>
              <a:latin typeface="Proxima Nova" panose="02000506030000020004" pitchFamily="50" charset="0"/>
            </a:endParaRPr>
          </a:p>
        </p:txBody>
      </p:sp>
      <p:sp>
        <p:nvSpPr>
          <p:cNvPr id="26" name="Prostokąt 25"/>
          <p:cNvSpPr/>
          <p:nvPr/>
        </p:nvSpPr>
        <p:spPr>
          <a:xfrm>
            <a:off x="1052195" y="2465121"/>
            <a:ext cx="10519446" cy="2723370"/>
          </a:xfrm>
          <a:prstGeom prst="rect">
            <a:avLst/>
          </a:prstGeom>
          <a:noFill/>
          <a:ln>
            <a:noFill/>
          </a:ln>
          <a:effectLst>
            <a:outerShdw blurRad="279400" dist="508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108000" rtlCol="0" anchor="ctr"/>
          <a:lstStyle/>
          <a:p>
            <a:r>
              <a:rPr lang="pl-PL" sz="2000" dirty="0"/>
              <a:t>W miarę możliwości zaleca się taką organizację pracy szkoły i jej koordynację, która umożliwi zachowanie dystansu między osobami przebywającymi na terenie szkoły i ograniczy gromadzenie się uczniów (np. różne godziny przychodzenia uczniów z poszczególnych klas do szkoły, różne godziny przerw lub zajęć na boisku) oraz unikanie częstej zmiany pomieszczeń, w których odbywają się zajęcia. Ponadto obowiązują ogólne zasady higieny: częste mycie rąk, ochrona podczas kichania i kaszlu oraz unikanie dotykania oczu, nosa i ust. Maseczki powinny być stosowane w przypadku niemożności zachowania dystansu np. w czasie przerw w miejscach wspólnie użytkowanych, o ile nie jest zachowane zróżnicowanie czasowe w prowadzeniu zajęć.</a:t>
            </a:r>
            <a:endParaRPr lang="pl-PL" sz="3600" dirty="0">
              <a:solidFill>
                <a:schemeClr val="bg1"/>
              </a:solidFill>
              <a:latin typeface="Proxima Nova" panose="02000506030000020004" pitchFamily="50" charset="0"/>
            </a:endParaRPr>
          </a:p>
        </p:txBody>
      </p:sp>
      <p:sp>
        <p:nvSpPr>
          <p:cNvPr id="4" name="Elipsa 3"/>
          <p:cNvSpPr/>
          <p:nvPr/>
        </p:nvSpPr>
        <p:spPr>
          <a:xfrm>
            <a:off x="647786" y="1427136"/>
            <a:ext cx="850928" cy="850928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6000" b="1" dirty="0">
                <a:solidFill>
                  <a:srgbClr val="00B0F0"/>
                </a:solidFill>
                <a:latin typeface="Proxima Nova" panose="02000506030000020004" pitchFamily="50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6879330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9457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50000"/>
              </a:schemeClr>
            </a:gs>
            <a:gs pos="100000">
              <a:srgbClr val="0C2032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asek ukośny 14"/>
          <p:cNvSpPr/>
          <p:nvPr/>
        </p:nvSpPr>
        <p:spPr>
          <a:xfrm>
            <a:off x="8970" y="-65360"/>
            <a:ext cx="3717209" cy="4225880"/>
          </a:xfrm>
          <a:prstGeom prst="diagStripe">
            <a:avLst/>
          </a:prstGeom>
          <a:gradFill>
            <a:gsLst>
              <a:gs pos="0">
                <a:schemeClr val="accent5">
                  <a:lumMod val="50000"/>
                  <a:alpha val="34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16" name="Pasek ukośny 15"/>
          <p:cNvSpPr/>
          <p:nvPr/>
        </p:nvSpPr>
        <p:spPr>
          <a:xfrm>
            <a:off x="8971" y="0"/>
            <a:ext cx="5330049" cy="6059424"/>
          </a:xfrm>
          <a:prstGeom prst="diagStripe">
            <a:avLst>
              <a:gd name="adj" fmla="val 78793"/>
            </a:avLst>
          </a:prstGeom>
          <a:gradFill>
            <a:gsLst>
              <a:gs pos="0">
                <a:schemeClr val="accent5">
                  <a:lumMod val="50000"/>
                  <a:alpha val="34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17" name="Pasek ukośny 16"/>
          <p:cNvSpPr/>
          <p:nvPr/>
        </p:nvSpPr>
        <p:spPr>
          <a:xfrm>
            <a:off x="-158668" y="-51241"/>
            <a:ext cx="4182028" cy="4754305"/>
          </a:xfrm>
          <a:prstGeom prst="diagStripe">
            <a:avLst>
              <a:gd name="adj" fmla="val 78793"/>
            </a:avLst>
          </a:prstGeom>
          <a:gradFill>
            <a:gsLst>
              <a:gs pos="0">
                <a:schemeClr val="accent5">
                  <a:lumMod val="50000"/>
                  <a:alpha val="34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18" name="Pasek ukośny 17"/>
          <p:cNvSpPr/>
          <p:nvPr/>
        </p:nvSpPr>
        <p:spPr>
          <a:xfrm>
            <a:off x="0" y="0"/>
            <a:ext cx="1513488" cy="1720596"/>
          </a:xfrm>
          <a:prstGeom prst="diagStripe">
            <a:avLst>
              <a:gd name="adj" fmla="val 47099"/>
            </a:avLst>
          </a:prstGeom>
          <a:gradFill>
            <a:gsLst>
              <a:gs pos="0">
                <a:schemeClr val="accent5">
                  <a:lumMod val="50000"/>
                  <a:alpha val="34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19" name="Pasek ukośny 18"/>
          <p:cNvSpPr/>
          <p:nvPr/>
        </p:nvSpPr>
        <p:spPr>
          <a:xfrm rot="10800000">
            <a:off x="8572500" y="1910248"/>
            <a:ext cx="3619500" cy="4114800"/>
          </a:xfrm>
          <a:prstGeom prst="diagStripe">
            <a:avLst/>
          </a:prstGeom>
          <a:gradFill>
            <a:gsLst>
              <a:gs pos="0">
                <a:schemeClr val="accent5">
                  <a:lumMod val="50000"/>
                  <a:alpha val="55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20" name="Pasek ukośny 19"/>
          <p:cNvSpPr/>
          <p:nvPr/>
        </p:nvSpPr>
        <p:spPr>
          <a:xfrm rot="10800000">
            <a:off x="7833359" y="1295194"/>
            <a:ext cx="4160519" cy="4729853"/>
          </a:xfrm>
          <a:prstGeom prst="diagStripe">
            <a:avLst>
              <a:gd name="adj" fmla="val 74084"/>
            </a:avLst>
          </a:prstGeom>
          <a:gradFill>
            <a:gsLst>
              <a:gs pos="0">
                <a:schemeClr val="accent5">
                  <a:lumMod val="50000"/>
                  <a:alpha val="55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21" name="Równoległobok 20"/>
          <p:cNvSpPr/>
          <p:nvPr/>
        </p:nvSpPr>
        <p:spPr>
          <a:xfrm>
            <a:off x="5317650" y="0"/>
            <a:ext cx="6808428" cy="6059424"/>
          </a:xfrm>
          <a:prstGeom prst="parallelogram">
            <a:avLst>
              <a:gd name="adj" fmla="val 83806"/>
            </a:avLst>
          </a:prstGeom>
          <a:gradFill>
            <a:gsLst>
              <a:gs pos="0">
                <a:schemeClr val="accent5">
                  <a:lumMod val="50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2" name="Równoległobok 21"/>
          <p:cNvSpPr/>
          <p:nvPr/>
        </p:nvSpPr>
        <p:spPr>
          <a:xfrm>
            <a:off x="1073250" y="0"/>
            <a:ext cx="6808428" cy="6059424"/>
          </a:xfrm>
          <a:prstGeom prst="parallelogram">
            <a:avLst>
              <a:gd name="adj" fmla="val 83806"/>
            </a:avLst>
          </a:prstGeom>
          <a:gradFill>
            <a:gsLst>
              <a:gs pos="0">
                <a:schemeClr val="accent5">
                  <a:lumMod val="50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3" name="Równoległobok 22"/>
          <p:cNvSpPr/>
          <p:nvPr/>
        </p:nvSpPr>
        <p:spPr>
          <a:xfrm>
            <a:off x="1781237" y="0"/>
            <a:ext cx="6808428" cy="6059424"/>
          </a:xfrm>
          <a:prstGeom prst="parallelogram">
            <a:avLst>
              <a:gd name="adj" fmla="val 83806"/>
            </a:avLst>
          </a:prstGeom>
          <a:gradFill>
            <a:gsLst>
              <a:gs pos="0">
                <a:schemeClr val="accent5">
                  <a:lumMod val="50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" name="Prostokąt 2"/>
          <p:cNvSpPr/>
          <p:nvPr/>
        </p:nvSpPr>
        <p:spPr>
          <a:xfrm>
            <a:off x="198120" y="190500"/>
            <a:ext cx="11795760" cy="5678424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59424"/>
            <a:ext cx="12192000" cy="798576"/>
          </a:xfrm>
          <a:prstGeom prst="rect">
            <a:avLst/>
          </a:prstGeom>
          <a:effectLst>
            <a:outerShdw blurRad="127000" dist="635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25" name="Równoległobok 24"/>
          <p:cNvSpPr/>
          <p:nvPr/>
        </p:nvSpPr>
        <p:spPr>
          <a:xfrm>
            <a:off x="3464169" y="525779"/>
            <a:ext cx="5263662" cy="579267"/>
          </a:xfrm>
          <a:prstGeom prst="parallelogram">
            <a:avLst/>
          </a:prstGeom>
          <a:gradFill>
            <a:gsLst>
              <a:gs pos="10000">
                <a:srgbClr val="00B0F0">
                  <a:alpha val="0"/>
                </a:srgbClr>
              </a:gs>
              <a:gs pos="40000">
                <a:srgbClr val="00B0F0"/>
              </a:gs>
              <a:gs pos="60000">
                <a:srgbClr val="00B0F0"/>
              </a:gs>
              <a:gs pos="90000">
                <a:srgbClr val="00B0F0">
                  <a:alpha val="0"/>
                </a:srgbClr>
              </a:gs>
            </a:gsLst>
            <a:lin ang="12000000" scaled="0"/>
          </a:gradFill>
          <a:ln>
            <a:noFill/>
          </a:ln>
          <a:effectLst>
            <a:outerShdw blurRad="279400" dist="508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36000" rtlCol="0" anchor="ctr"/>
          <a:lstStyle/>
          <a:p>
            <a:pPr algn="ctr"/>
            <a:r>
              <a:rPr lang="pl-PL" sz="4400" b="1" dirty="0">
                <a:solidFill>
                  <a:schemeClr val="bg1"/>
                </a:solidFill>
                <a:latin typeface="Proxima Nova" panose="02000506030000020004" pitchFamily="50" charset="0"/>
              </a:rPr>
              <a:t>Q</a:t>
            </a:r>
            <a:r>
              <a:rPr lang="pl-PL" sz="4400" dirty="0">
                <a:solidFill>
                  <a:schemeClr val="bg1"/>
                </a:solidFill>
                <a:latin typeface="Proxima Nova" panose="02000506030000020004" pitchFamily="50" charset="0"/>
              </a:rPr>
              <a:t>&amp;</a:t>
            </a:r>
            <a:r>
              <a:rPr lang="pl-PL" sz="4400" b="1" dirty="0">
                <a:solidFill>
                  <a:schemeClr val="bg1"/>
                </a:solidFill>
                <a:latin typeface="Proxima Nova" panose="02000506030000020004" pitchFamily="50" charset="0"/>
              </a:rPr>
              <a:t>A</a:t>
            </a:r>
          </a:p>
        </p:txBody>
      </p:sp>
      <p:sp>
        <p:nvSpPr>
          <p:cNvPr id="24" name="Prostokąt 23"/>
          <p:cNvSpPr/>
          <p:nvPr/>
        </p:nvSpPr>
        <p:spPr>
          <a:xfrm>
            <a:off x="1226820" y="1440324"/>
            <a:ext cx="9738360" cy="814536"/>
          </a:xfrm>
          <a:prstGeom prst="rect">
            <a:avLst/>
          </a:prstGeom>
          <a:gradFill>
            <a:gsLst>
              <a:gs pos="100000">
                <a:srgbClr val="00B0F0"/>
              </a:gs>
              <a:gs pos="0">
                <a:srgbClr val="00B0F0">
                  <a:alpha val="0"/>
                </a:srgbClr>
              </a:gs>
            </a:gsLst>
            <a:lin ang="12000000" scaled="0"/>
          </a:gradFill>
          <a:ln>
            <a:noFill/>
          </a:ln>
          <a:effectLst>
            <a:outerShdw blurRad="279400" dist="508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000" tIns="72000" rIns="0" bIns="108000" rtlCol="0" anchor="ctr"/>
          <a:lstStyle/>
          <a:p>
            <a:r>
              <a:rPr lang="pl-PL" b="1"/>
              <a:t>Co z uczniami w klasie, gdy jeden z nich zostanie zakażony?</a:t>
            </a:r>
            <a:endParaRPr lang="pl-PL" b="1" dirty="0">
              <a:solidFill>
                <a:schemeClr val="bg1"/>
              </a:solidFill>
              <a:latin typeface="Proxima Nova" panose="02000506030000020004" pitchFamily="50" charset="0"/>
            </a:endParaRPr>
          </a:p>
        </p:txBody>
      </p:sp>
      <p:sp>
        <p:nvSpPr>
          <p:cNvPr id="26" name="Prostokąt 25"/>
          <p:cNvSpPr/>
          <p:nvPr/>
        </p:nvSpPr>
        <p:spPr>
          <a:xfrm>
            <a:off x="1351338" y="2321072"/>
            <a:ext cx="9738360" cy="1183612"/>
          </a:xfrm>
          <a:prstGeom prst="rect">
            <a:avLst/>
          </a:prstGeom>
          <a:noFill/>
          <a:ln>
            <a:noFill/>
          </a:ln>
          <a:effectLst>
            <a:outerShdw blurRad="279400" dist="508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108000" rtlCol="0" anchor="ctr"/>
          <a:lstStyle/>
          <a:p>
            <a:r>
              <a:rPr lang="pl-PL" dirty="0"/>
              <a:t>W sytuacji, gdy jeden z uczniów zachoruje na COVID-19, kwarantannie będą musieli poddać się pozostali uczniowie z tej klasy. Wówczas prowadzenie dla nich zajęć w formie zdalnej będzie jedyną możliwością kontynuowania nauki. Nauka stacjonarna dla innych klas w danej szkole uzależniona zostanie od tego     w jakim stopniu byli oni narażeni na zakażenie.</a:t>
            </a:r>
            <a:endParaRPr lang="pl-PL" dirty="0">
              <a:solidFill>
                <a:schemeClr val="bg1"/>
              </a:solidFill>
              <a:latin typeface="Proxima Nova" panose="02000506030000020004" pitchFamily="50" charset="0"/>
            </a:endParaRPr>
          </a:p>
        </p:txBody>
      </p:sp>
      <p:sp>
        <p:nvSpPr>
          <p:cNvPr id="28" name="Prostokąt 27"/>
          <p:cNvSpPr/>
          <p:nvPr/>
        </p:nvSpPr>
        <p:spPr>
          <a:xfrm>
            <a:off x="1351338" y="4775299"/>
            <a:ext cx="9738360" cy="645522"/>
          </a:xfrm>
          <a:prstGeom prst="rect">
            <a:avLst/>
          </a:prstGeom>
          <a:noFill/>
          <a:ln>
            <a:noFill/>
          </a:ln>
          <a:effectLst>
            <a:outerShdw blurRad="279400" dist="508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108000" rtlCol="0" anchor="ctr"/>
          <a:lstStyle/>
          <a:p>
            <a:r>
              <a:rPr lang="pl-PL" dirty="0"/>
              <a:t>Dyrektor szkoły, bez względu na to, czy placówka znajduje się w strefie czerwonej, żółtej czy zielonej, może wprowadzić dodatkowe obostrzenia lub środki bezpieczeństwa, takie jak np. obowiązek zakrywania nosa i ust w częściach wspólnych szkoły czy podczas przerw.</a:t>
            </a:r>
            <a:endParaRPr lang="pl-PL" dirty="0">
              <a:solidFill>
                <a:schemeClr val="bg1"/>
              </a:solidFill>
              <a:latin typeface="Proxima Nova" panose="02000506030000020004" pitchFamily="50" charset="0"/>
            </a:endParaRPr>
          </a:p>
        </p:txBody>
      </p:sp>
      <p:sp>
        <p:nvSpPr>
          <p:cNvPr id="29" name="Prostokąt 28"/>
          <p:cNvSpPr/>
          <p:nvPr/>
        </p:nvSpPr>
        <p:spPr>
          <a:xfrm>
            <a:off x="1289050" y="3637352"/>
            <a:ext cx="9676130" cy="830684"/>
          </a:xfrm>
          <a:prstGeom prst="rect">
            <a:avLst/>
          </a:prstGeom>
          <a:gradFill>
            <a:gsLst>
              <a:gs pos="100000">
                <a:srgbClr val="00B0F0"/>
              </a:gs>
              <a:gs pos="0">
                <a:srgbClr val="00B0F0">
                  <a:alpha val="0"/>
                </a:srgbClr>
              </a:gs>
            </a:gsLst>
            <a:lin ang="12000000" scaled="0"/>
          </a:gradFill>
          <a:ln>
            <a:noFill/>
          </a:ln>
          <a:effectLst>
            <a:outerShdw blurRad="279400" dist="508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48000" tIns="72000" rIns="0" bIns="108000" rtlCol="0" anchor="ctr"/>
          <a:lstStyle/>
          <a:p>
            <a:r>
              <a:rPr lang="pl-PL" b="1"/>
              <a:t>Czy dyrektor szkoły może wprowadzić w placówce dodatkowe obostrzenia lub środki bezpieczeństwa?</a:t>
            </a:r>
            <a:endParaRPr lang="pl-PL" b="1" dirty="0">
              <a:solidFill>
                <a:schemeClr val="bg1"/>
              </a:solidFill>
              <a:latin typeface="Proxima Nova" panose="02000506030000020004" pitchFamily="50" charset="0"/>
            </a:endParaRPr>
          </a:p>
        </p:txBody>
      </p:sp>
      <p:sp>
        <p:nvSpPr>
          <p:cNvPr id="4" name="Elipsa 3"/>
          <p:cNvSpPr/>
          <p:nvPr/>
        </p:nvSpPr>
        <p:spPr>
          <a:xfrm>
            <a:off x="918208" y="1418902"/>
            <a:ext cx="850928" cy="850928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6000" b="1" dirty="0">
                <a:solidFill>
                  <a:srgbClr val="00B0F0"/>
                </a:solidFill>
                <a:latin typeface="Proxima Nova" panose="02000506030000020004" pitchFamily="50" charset="0"/>
              </a:rPr>
              <a:t>?</a:t>
            </a:r>
          </a:p>
        </p:txBody>
      </p:sp>
      <p:sp>
        <p:nvSpPr>
          <p:cNvPr id="30" name="Elipsa 29"/>
          <p:cNvSpPr/>
          <p:nvPr/>
        </p:nvSpPr>
        <p:spPr>
          <a:xfrm>
            <a:off x="918208" y="3632078"/>
            <a:ext cx="850928" cy="850928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6000" b="1" dirty="0">
                <a:solidFill>
                  <a:srgbClr val="00B0F0"/>
                </a:solidFill>
                <a:latin typeface="Proxima Nova" panose="02000506030000020004" pitchFamily="50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8276012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50000"/>
              </a:schemeClr>
            </a:gs>
            <a:gs pos="100000">
              <a:srgbClr val="0C2032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asek ukośny 14"/>
          <p:cNvSpPr/>
          <p:nvPr/>
        </p:nvSpPr>
        <p:spPr>
          <a:xfrm>
            <a:off x="8970" y="-65360"/>
            <a:ext cx="3717209" cy="4225880"/>
          </a:xfrm>
          <a:prstGeom prst="diagStripe">
            <a:avLst/>
          </a:prstGeom>
          <a:gradFill>
            <a:gsLst>
              <a:gs pos="0">
                <a:schemeClr val="accent5">
                  <a:lumMod val="50000"/>
                  <a:alpha val="34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16" name="Pasek ukośny 15"/>
          <p:cNvSpPr/>
          <p:nvPr/>
        </p:nvSpPr>
        <p:spPr>
          <a:xfrm>
            <a:off x="8971" y="0"/>
            <a:ext cx="5330049" cy="6059424"/>
          </a:xfrm>
          <a:prstGeom prst="diagStripe">
            <a:avLst>
              <a:gd name="adj" fmla="val 78793"/>
            </a:avLst>
          </a:prstGeom>
          <a:gradFill>
            <a:gsLst>
              <a:gs pos="0">
                <a:schemeClr val="accent5">
                  <a:lumMod val="50000"/>
                  <a:alpha val="34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17" name="Pasek ukośny 16"/>
          <p:cNvSpPr/>
          <p:nvPr/>
        </p:nvSpPr>
        <p:spPr>
          <a:xfrm>
            <a:off x="-158668" y="-51241"/>
            <a:ext cx="4182028" cy="4754305"/>
          </a:xfrm>
          <a:prstGeom prst="diagStripe">
            <a:avLst>
              <a:gd name="adj" fmla="val 78793"/>
            </a:avLst>
          </a:prstGeom>
          <a:gradFill>
            <a:gsLst>
              <a:gs pos="0">
                <a:schemeClr val="accent5">
                  <a:lumMod val="50000"/>
                  <a:alpha val="34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18" name="Pasek ukośny 17"/>
          <p:cNvSpPr/>
          <p:nvPr/>
        </p:nvSpPr>
        <p:spPr>
          <a:xfrm>
            <a:off x="0" y="0"/>
            <a:ext cx="1513488" cy="1720596"/>
          </a:xfrm>
          <a:prstGeom prst="diagStripe">
            <a:avLst>
              <a:gd name="adj" fmla="val 47099"/>
            </a:avLst>
          </a:prstGeom>
          <a:gradFill>
            <a:gsLst>
              <a:gs pos="0">
                <a:schemeClr val="accent5">
                  <a:lumMod val="50000"/>
                  <a:alpha val="34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19" name="Pasek ukośny 18"/>
          <p:cNvSpPr/>
          <p:nvPr/>
        </p:nvSpPr>
        <p:spPr>
          <a:xfrm rot="10800000">
            <a:off x="8572500" y="1910248"/>
            <a:ext cx="3619500" cy="4114800"/>
          </a:xfrm>
          <a:prstGeom prst="diagStripe">
            <a:avLst/>
          </a:prstGeom>
          <a:gradFill>
            <a:gsLst>
              <a:gs pos="0">
                <a:schemeClr val="accent5">
                  <a:lumMod val="50000"/>
                  <a:alpha val="55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20" name="Pasek ukośny 19"/>
          <p:cNvSpPr/>
          <p:nvPr/>
        </p:nvSpPr>
        <p:spPr>
          <a:xfrm rot="10800000">
            <a:off x="7833359" y="1295194"/>
            <a:ext cx="4160519" cy="4729853"/>
          </a:xfrm>
          <a:prstGeom prst="diagStripe">
            <a:avLst>
              <a:gd name="adj" fmla="val 74084"/>
            </a:avLst>
          </a:prstGeom>
          <a:gradFill>
            <a:gsLst>
              <a:gs pos="0">
                <a:schemeClr val="accent5">
                  <a:lumMod val="50000"/>
                  <a:alpha val="55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21" name="Równoległobok 20"/>
          <p:cNvSpPr/>
          <p:nvPr/>
        </p:nvSpPr>
        <p:spPr>
          <a:xfrm>
            <a:off x="5317650" y="0"/>
            <a:ext cx="6808428" cy="6059424"/>
          </a:xfrm>
          <a:prstGeom prst="parallelogram">
            <a:avLst>
              <a:gd name="adj" fmla="val 83806"/>
            </a:avLst>
          </a:prstGeom>
          <a:gradFill>
            <a:gsLst>
              <a:gs pos="0">
                <a:schemeClr val="accent5">
                  <a:lumMod val="50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2" name="Równoległobok 21"/>
          <p:cNvSpPr/>
          <p:nvPr/>
        </p:nvSpPr>
        <p:spPr>
          <a:xfrm>
            <a:off x="1073250" y="0"/>
            <a:ext cx="6808428" cy="6059424"/>
          </a:xfrm>
          <a:prstGeom prst="parallelogram">
            <a:avLst>
              <a:gd name="adj" fmla="val 83806"/>
            </a:avLst>
          </a:prstGeom>
          <a:gradFill>
            <a:gsLst>
              <a:gs pos="0">
                <a:schemeClr val="accent5">
                  <a:lumMod val="50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3" name="Równoległobok 22"/>
          <p:cNvSpPr/>
          <p:nvPr/>
        </p:nvSpPr>
        <p:spPr>
          <a:xfrm>
            <a:off x="1781237" y="0"/>
            <a:ext cx="6808428" cy="6059424"/>
          </a:xfrm>
          <a:prstGeom prst="parallelogram">
            <a:avLst>
              <a:gd name="adj" fmla="val 83806"/>
            </a:avLst>
          </a:prstGeom>
          <a:gradFill>
            <a:gsLst>
              <a:gs pos="0">
                <a:schemeClr val="accent5">
                  <a:lumMod val="50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1" name="Równoległobok 10"/>
          <p:cNvSpPr/>
          <p:nvPr/>
        </p:nvSpPr>
        <p:spPr>
          <a:xfrm>
            <a:off x="371475" y="909936"/>
            <a:ext cx="11449050" cy="694815"/>
          </a:xfrm>
          <a:prstGeom prst="parallelogram">
            <a:avLst/>
          </a:prstGeom>
          <a:gradFill>
            <a:gsLst>
              <a:gs pos="10000">
                <a:srgbClr val="00B0F0">
                  <a:alpha val="0"/>
                </a:srgbClr>
              </a:gs>
              <a:gs pos="40000">
                <a:srgbClr val="00B0F0"/>
              </a:gs>
              <a:gs pos="60000">
                <a:srgbClr val="00B0F0"/>
              </a:gs>
              <a:gs pos="90000">
                <a:srgbClr val="00B0F0">
                  <a:alpha val="0"/>
                </a:srgbClr>
              </a:gs>
            </a:gsLst>
            <a:lin ang="12000000" scaled="0"/>
          </a:gradFill>
          <a:ln>
            <a:noFill/>
          </a:ln>
          <a:effectLst>
            <a:outerShdw blurRad="279400" dist="508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36000" rIns="0" bIns="108000" rtlCol="0" anchor="ctr"/>
          <a:lstStyle/>
          <a:p>
            <a:pPr algn="ctr"/>
            <a:r>
              <a:rPr lang="pl-PL" sz="3000" b="1" dirty="0">
                <a:solidFill>
                  <a:schemeClr val="bg1"/>
                </a:solidFill>
                <a:latin typeface="Proxima Nova" panose="02000506030000020004" pitchFamily="50" charset="0"/>
              </a:rPr>
              <a:t>Możliwe warianty funkcjonowania szkół</a:t>
            </a:r>
          </a:p>
        </p:txBody>
      </p:sp>
      <p:sp>
        <p:nvSpPr>
          <p:cNvPr id="3" name="Prostokąt 2"/>
          <p:cNvSpPr/>
          <p:nvPr/>
        </p:nvSpPr>
        <p:spPr>
          <a:xfrm>
            <a:off x="198120" y="190500"/>
            <a:ext cx="11795760" cy="5678424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59424"/>
            <a:ext cx="12192000" cy="798576"/>
          </a:xfrm>
          <a:prstGeom prst="rect">
            <a:avLst/>
          </a:prstGeom>
          <a:effectLst>
            <a:outerShdw blurRad="127000" dist="63500" dir="16200000" rotWithShape="0">
              <a:prstClr val="black">
                <a:alpha val="40000"/>
              </a:prstClr>
            </a:outerShdw>
          </a:effectLst>
        </p:spPr>
      </p:pic>
      <p:graphicFrame>
        <p:nvGraphicFramePr>
          <p:cNvPr id="2" name="Tabe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21792882"/>
              </p:ext>
            </p:extLst>
          </p:nvPr>
        </p:nvGraphicFramePr>
        <p:xfrm>
          <a:off x="1087425" y="2166305"/>
          <a:ext cx="10017150" cy="298762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7573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825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938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58253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58253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74438">
                <a:tc>
                  <a:txBody>
                    <a:bodyPr/>
                    <a:lstStyle/>
                    <a:p>
                      <a:r>
                        <a:rPr lang="pl-PL" sz="1400" b="1" dirty="0">
                          <a:solidFill>
                            <a:schemeClr val="bg1"/>
                          </a:solidFill>
                          <a:latin typeface="Proxima Nova" panose="02000506030000020004" pitchFamily="50" charset="0"/>
                        </a:rPr>
                        <a:t>Wariant decyzyjny</a:t>
                      </a:r>
                    </a:p>
                  </a:txBody>
                  <a:tcPr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F273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2000" b="1" dirty="0">
                          <a:solidFill>
                            <a:schemeClr val="bg1"/>
                          </a:solidFill>
                          <a:latin typeface="Proxima Nova" panose="02000506030000020004" pitchFamily="50" charset="0"/>
                        </a:rPr>
                        <a:t>A</a:t>
                      </a:r>
                    </a:p>
                  </a:txBody>
                  <a:tcPr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pl-PL" sz="2000" b="1" dirty="0">
                        <a:solidFill>
                          <a:schemeClr val="bg1"/>
                        </a:solidFill>
                        <a:latin typeface="Proxima Nova" panose="02000506030000020004" pitchFamily="50" charset="0"/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l-PL" sz="2000" b="1" dirty="0">
                          <a:solidFill>
                            <a:schemeClr val="bg1"/>
                          </a:solidFill>
                          <a:latin typeface="Proxima Nova" panose="02000506030000020004" pitchFamily="50" charset="0"/>
                        </a:rPr>
                        <a:t>B</a:t>
                      </a:r>
                    </a:p>
                  </a:txBody>
                  <a:tcPr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l-PL" sz="2000" b="1" dirty="0">
                          <a:solidFill>
                            <a:schemeClr val="bg1"/>
                          </a:solidFill>
                          <a:latin typeface="Proxima Nova" panose="02000506030000020004" pitchFamily="50" charset="0"/>
                        </a:rPr>
                        <a:t>C</a:t>
                      </a:r>
                    </a:p>
                  </a:txBody>
                  <a:tcPr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19984">
                <a:tc>
                  <a:txBody>
                    <a:bodyPr/>
                    <a:lstStyle/>
                    <a:p>
                      <a:r>
                        <a:rPr lang="pl-PL" sz="1400" b="1" dirty="0">
                          <a:solidFill>
                            <a:schemeClr val="bg1"/>
                          </a:solidFill>
                          <a:latin typeface="Proxima Nova" panose="02000506030000020004" pitchFamily="50" charset="0"/>
                        </a:rPr>
                        <a:t>Wariant kształcenia</a:t>
                      </a:r>
                    </a:p>
                  </a:txBody>
                  <a:tcPr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F273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0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Proxima Nova" panose="02000506030000020004" pitchFamily="50" charset="0"/>
                        </a:rPr>
                        <a:t>TRADYCYJNY</a:t>
                      </a:r>
                    </a:p>
                  </a:txBody>
                  <a:tcPr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l-PL" sz="20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Proxima Nova" panose="02000506030000020004" pitchFamily="50" charset="0"/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0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Proxima Nova" panose="02000506030000020004" pitchFamily="50" charset="0"/>
                        </a:rPr>
                        <a:t>MIESZANY</a:t>
                      </a:r>
                    </a:p>
                    <a:p>
                      <a:pPr algn="ctr"/>
                      <a:r>
                        <a:rPr lang="pl-PL" sz="2000" b="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Proxima Nova" panose="02000506030000020004" pitchFamily="50" charset="0"/>
                        </a:rPr>
                        <a:t>(hybrydowy)</a:t>
                      </a:r>
                    </a:p>
                  </a:txBody>
                  <a:tcPr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92D050"/>
                        </a:gs>
                        <a:gs pos="100000">
                          <a:srgbClr val="FF0000"/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0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Proxima Nova" panose="02000506030000020004" pitchFamily="50" charset="0"/>
                        </a:rPr>
                        <a:t>ZDALNY</a:t>
                      </a:r>
                    </a:p>
                  </a:txBody>
                  <a:tcPr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93207">
                <a:tc>
                  <a:txBody>
                    <a:bodyPr/>
                    <a:lstStyle/>
                    <a:p>
                      <a:r>
                        <a:rPr lang="pl-PL" sz="1400" b="1" dirty="0">
                          <a:solidFill>
                            <a:schemeClr val="bg1"/>
                          </a:solidFill>
                          <a:latin typeface="Proxima Nova" panose="02000506030000020004" pitchFamily="50" charset="0"/>
                        </a:rPr>
                        <a:t>Wytyczne</a:t>
                      </a:r>
                    </a:p>
                  </a:txBody>
                  <a:tcPr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F273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1400" b="1" dirty="0">
                          <a:solidFill>
                            <a:schemeClr val="bg1"/>
                          </a:solidFill>
                          <a:latin typeface="Proxima Nova" panose="02000506030000020004" pitchFamily="50" charset="0"/>
                        </a:rPr>
                        <a:t>Ogólne wytyczne GIS, </a:t>
                      </a:r>
                      <a:br>
                        <a:rPr lang="pl-PL" sz="1400" b="1" dirty="0">
                          <a:solidFill>
                            <a:schemeClr val="bg1"/>
                          </a:solidFill>
                          <a:latin typeface="Proxima Nova" panose="02000506030000020004" pitchFamily="50" charset="0"/>
                        </a:rPr>
                      </a:br>
                      <a:r>
                        <a:rPr lang="pl-PL" sz="1400" b="1" dirty="0">
                          <a:solidFill>
                            <a:schemeClr val="bg1"/>
                          </a:solidFill>
                          <a:latin typeface="Proxima Nova" panose="02000506030000020004" pitchFamily="50" charset="0"/>
                        </a:rPr>
                        <a:t>MZ i MEN dla publicznych </a:t>
                      </a:r>
                      <a:br>
                        <a:rPr lang="pl-PL" sz="1400" b="1" dirty="0">
                          <a:solidFill>
                            <a:schemeClr val="bg1"/>
                          </a:solidFill>
                          <a:latin typeface="Proxima Nova" panose="02000506030000020004" pitchFamily="50" charset="0"/>
                        </a:rPr>
                      </a:br>
                      <a:r>
                        <a:rPr lang="pl-PL" sz="1400" b="1" dirty="0">
                          <a:solidFill>
                            <a:schemeClr val="bg1"/>
                          </a:solidFill>
                          <a:latin typeface="Proxima Nova" panose="02000506030000020004" pitchFamily="50" charset="0"/>
                        </a:rPr>
                        <a:t>i niepublicznych szkół </a:t>
                      </a:r>
                      <a:br>
                        <a:rPr lang="pl-PL" sz="1400" b="1" dirty="0">
                          <a:solidFill>
                            <a:schemeClr val="bg1"/>
                          </a:solidFill>
                          <a:latin typeface="Proxima Nova" panose="02000506030000020004" pitchFamily="50" charset="0"/>
                        </a:rPr>
                      </a:br>
                      <a:r>
                        <a:rPr lang="pl-PL" sz="1400" b="1" dirty="0">
                          <a:solidFill>
                            <a:schemeClr val="bg1"/>
                          </a:solidFill>
                          <a:latin typeface="Proxima Nova" panose="02000506030000020004" pitchFamily="50" charset="0"/>
                        </a:rPr>
                        <a:t>i placówek od 1 września </a:t>
                      </a:r>
                      <a:br>
                        <a:rPr lang="pl-PL" sz="1400" b="1" dirty="0">
                          <a:solidFill>
                            <a:schemeClr val="bg1"/>
                          </a:solidFill>
                          <a:latin typeface="Proxima Nova" panose="02000506030000020004" pitchFamily="50" charset="0"/>
                        </a:rPr>
                      </a:br>
                      <a:r>
                        <a:rPr lang="pl-PL" sz="1400" b="1" dirty="0">
                          <a:solidFill>
                            <a:schemeClr val="bg1"/>
                          </a:solidFill>
                          <a:latin typeface="Proxima Nova" panose="02000506030000020004" pitchFamily="50" charset="0"/>
                        </a:rPr>
                        <a:t>2020 r.</a:t>
                      </a:r>
                    </a:p>
                  </a:txBody>
                  <a:tcPr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pl-PL" sz="1400" b="1" dirty="0">
                        <a:solidFill>
                          <a:schemeClr val="bg1"/>
                        </a:solidFill>
                        <a:latin typeface="Proxima Nova" panose="02000506030000020004" pitchFamily="50" charset="0"/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l-PL" sz="1400" b="1" dirty="0">
                          <a:solidFill>
                            <a:schemeClr val="bg1"/>
                          </a:solidFill>
                          <a:latin typeface="Proxima Nova" panose="02000506030000020004" pitchFamily="50" charset="0"/>
                        </a:rPr>
                        <a:t>Na podstawie </a:t>
                      </a:r>
                      <a:br>
                        <a:rPr lang="pl-PL" sz="1400" b="1" dirty="0">
                          <a:solidFill>
                            <a:schemeClr val="bg1"/>
                          </a:solidFill>
                          <a:latin typeface="Proxima Nova" panose="02000506030000020004" pitchFamily="50" charset="0"/>
                        </a:rPr>
                      </a:br>
                      <a:r>
                        <a:rPr lang="pl-PL" sz="1400" b="1" dirty="0">
                          <a:solidFill>
                            <a:schemeClr val="bg1"/>
                          </a:solidFill>
                          <a:latin typeface="Proxima Nova" panose="02000506030000020004" pitchFamily="50" charset="0"/>
                        </a:rPr>
                        <a:t>opinii Powiatowej Stacji </a:t>
                      </a:r>
                      <a:br>
                        <a:rPr lang="pl-PL" sz="1400" b="1" dirty="0">
                          <a:solidFill>
                            <a:schemeClr val="bg1"/>
                          </a:solidFill>
                          <a:latin typeface="Proxima Nova" panose="02000506030000020004" pitchFamily="50" charset="0"/>
                        </a:rPr>
                      </a:br>
                      <a:r>
                        <a:rPr lang="pl-PL" sz="1400" b="1" dirty="0">
                          <a:solidFill>
                            <a:schemeClr val="bg1"/>
                          </a:solidFill>
                          <a:latin typeface="Proxima Nova" panose="02000506030000020004" pitchFamily="50" charset="0"/>
                        </a:rPr>
                        <a:t>Sanitarno-Epidemiologicznej</a:t>
                      </a:r>
                    </a:p>
                  </a:txBody>
                  <a:tcPr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l-PL" sz="1400" b="1" dirty="0">
                          <a:solidFill>
                            <a:schemeClr val="bg1"/>
                          </a:solidFill>
                          <a:latin typeface="Proxima Nova" panose="02000506030000020004" pitchFamily="50" charset="0"/>
                        </a:rPr>
                        <a:t>Na podstawie </a:t>
                      </a:r>
                      <a:br>
                        <a:rPr lang="pl-PL" sz="1400" b="1" dirty="0">
                          <a:solidFill>
                            <a:schemeClr val="bg1"/>
                          </a:solidFill>
                          <a:latin typeface="Proxima Nova" panose="02000506030000020004" pitchFamily="50" charset="0"/>
                        </a:rPr>
                      </a:br>
                      <a:r>
                        <a:rPr lang="pl-PL" sz="1400" b="1" dirty="0">
                          <a:solidFill>
                            <a:schemeClr val="bg1"/>
                          </a:solidFill>
                          <a:latin typeface="Proxima Nova" panose="02000506030000020004" pitchFamily="50" charset="0"/>
                        </a:rPr>
                        <a:t>opinii Powiatowej Stacji </a:t>
                      </a:r>
                      <a:br>
                        <a:rPr lang="pl-PL" sz="1400" b="1" dirty="0">
                          <a:solidFill>
                            <a:schemeClr val="bg1"/>
                          </a:solidFill>
                          <a:latin typeface="Proxima Nova" panose="02000506030000020004" pitchFamily="50" charset="0"/>
                        </a:rPr>
                      </a:br>
                      <a:r>
                        <a:rPr lang="pl-PL" sz="1400" b="1" dirty="0">
                          <a:solidFill>
                            <a:schemeClr val="bg1"/>
                          </a:solidFill>
                          <a:latin typeface="Proxima Nova" panose="02000506030000020004" pitchFamily="50" charset="0"/>
                        </a:rPr>
                        <a:t>Sanitarno-Epidemiologicznej</a:t>
                      </a:r>
                    </a:p>
                  </a:txBody>
                  <a:tcPr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437077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50000"/>
              </a:schemeClr>
            </a:gs>
            <a:gs pos="100000">
              <a:srgbClr val="0C2032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asek ukośny 14"/>
          <p:cNvSpPr/>
          <p:nvPr/>
        </p:nvSpPr>
        <p:spPr>
          <a:xfrm>
            <a:off x="709181" y="1799168"/>
            <a:ext cx="3717209" cy="4225880"/>
          </a:xfrm>
          <a:prstGeom prst="diagStripe">
            <a:avLst/>
          </a:prstGeom>
          <a:gradFill>
            <a:gsLst>
              <a:gs pos="0">
                <a:schemeClr val="accent5">
                  <a:lumMod val="50000"/>
                  <a:alpha val="34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16" name="Pasek ukośny 15"/>
          <p:cNvSpPr/>
          <p:nvPr/>
        </p:nvSpPr>
        <p:spPr>
          <a:xfrm>
            <a:off x="8971" y="0"/>
            <a:ext cx="5330049" cy="6059424"/>
          </a:xfrm>
          <a:prstGeom prst="diagStripe">
            <a:avLst>
              <a:gd name="adj" fmla="val 78793"/>
            </a:avLst>
          </a:prstGeom>
          <a:gradFill>
            <a:gsLst>
              <a:gs pos="0">
                <a:schemeClr val="accent5">
                  <a:lumMod val="50000"/>
                  <a:alpha val="34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17" name="Pasek ukośny 16"/>
          <p:cNvSpPr/>
          <p:nvPr/>
        </p:nvSpPr>
        <p:spPr>
          <a:xfrm>
            <a:off x="-158668" y="-51241"/>
            <a:ext cx="4182028" cy="4754305"/>
          </a:xfrm>
          <a:prstGeom prst="diagStripe">
            <a:avLst>
              <a:gd name="adj" fmla="val 78793"/>
            </a:avLst>
          </a:prstGeom>
          <a:gradFill>
            <a:gsLst>
              <a:gs pos="0">
                <a:schemeClr val="accent5">
                  <a:lumMod val="50000"/>
                  <a:alpha val="34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18" name="Pasek ukośny 17"/>
          <p:cNvSpPr/>
          <p:nvPr/>
        </p:nvSpPr>
        <p:spPr>
          <a:xfrm>
            <a:off x="0" y="0"/>
            <a:ext cx="1513488" cy="1720596"/>
          </a:xfrm>
          <a:prstGeom prst="diagStripe">
            <a:avLst>
              <a:gd name="adj" fmla="val 47099"/>
            </a:avLst>
          </a:prstGeom>
          <a:gradFill>
            <a:gsLst>
              <a:gs pos="0">
                <a:schemeClr val="accent5">
                  <a:lumMod val="50000"/>
                  <a:alpha val="34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19" name="Pasek ukośny 18"/>
          <p:cNvSpPr/>
          <p:nvPr/>
        </p:nvSpPr>
        <p:spPr>
          <a:xfrm rot="10800000">
            <a:off x="8572500" y="1910248"/>
            <a:ext cx="3619500" cy="4114800"/>
          </a:xfrm>
          <a:prstGeom prst="diagStripe">
            <a:avLst/>
          </a:prstGeom>
          <a:gradFill>
            <a:gsLst>
              <a:gs pos="0">
                <a:schemeClr val="accent5">
                  <a:lumMod val="50000"/>
                  <a:alpha val="55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20" name="Pasek ukośny 19"/>
          <p:cNvSpPr/>
          <p:nvPr/>
        </p:nvSpPr>
        <p:spPr>
          <a:xfrm rot="10800000">
            <a:off x="7833359" y="1295194"/>
            <a:ext cx="4160519" cy="4729853"/>
          </a:xfrm>
          <a:prstGeom prst="diagStripe">
            <a:avLst>
              <a:gd name="adj" fmla="val 74084"/>
            </a:avLst>
          </a:prstGeom>
          <a:gradFill>
            <a:gsLst>
              <a:gs pos="0">
                <a:schemeClr val="accent5">
                  <a:lumMod val="50000"/>
                  <a:alpha val="55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21" name="Równoległobok 20"/>
          <p:cNvSpPr/>
          <p:nvPr/>
        </p:nvSpPr>
        <p:spPr>
          <a:xfrm>
            <a:off x="5317650" y="0"/>
            <a:ext cx="6808428" cy="6059424"/>
          </a:xfrm>
          <a:prstGeom prst="parallelogram">
            <a:avLst>
              <a:gd name="adj" fmla="val 83806"/>
            </a:avLst>
          </a:prstGeom>
          <a:gradFill>
            <a:gsLst>
              <a:gs pos="0">
                <a:schemeClr val="accent5">
                  <a:lumMod val="50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2" name="Równoległobok 21"/>
          <p:cNvSpPr/>
          <p:nvPr/>
        </p:nvSpPr>
        <p:spPr>
          <a:xfrm>
            <a:off x="1073250" y="0"/>
            <a:ext cx="6808428" cy="6059424"/>
          </a:xfrm>
          <a:prstGeom prst="parallelogram">
            <a:avLst>
              <a:gd name="adj" fmla="val 83806"/>
            </a:avLst>
          </a:prstGeom>
          <a:gradFill>
            <a:gsLst>
              <a:gs pos="0">
                <a:schemeClr val="accent5">
                  <a:lumMod val="50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3" name="Równoległobok 22"/>
          <p:cNvSpPr/>
          <p:nvPr/>
        </p:nvSpPr>
        <p:spPr>
          <a:xfrm>
            <a:off x="1781237" y="0"/>
            <a:ext cx="6808428" cy="6059424"/>
          </a:xfrm>
          <a:prstGeom prst="parallelogram">
            <a:avLst>
              <a:gd name="adj" fmla="val 83806"/>
            </a:avLst>
          </a:prstGeom>
          <a:gradFill>
            <a:gsLst>
              <a:gs pos="0">
                <a:schemeClr val="accent5">
                  <a:lumMod val="50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1" name="Równoległobok 10"/>
          <p:cNvSpPr/>
          <p:nvPr/>
        </p:nvSpPr>
        <p:spPr>
          <a:xfrm>
            <a:off x="600075" y="449316"/>
            <a:ext cx="10991850" cy="606666"/>
          </a:xfrm>
          <a:prstGeom prst="parallelogram">
            <a:avLst/>
          </a:prstGeom>
          <a:gradFill>
            <a:gsLst>
              <a:gs pos="10000">
                <a:srgbClr val="00B0F0">
                  <a:alpha val="0"/>
                </a:srgbClr>
              </a:gs>
              <a:gs pos="40000">
                <a:srgbClr val="00B0F0"/>
              </a:gs>
              <a:gs pos="60000">
                <a:srgbClr val="00B0F0"/>
              </a:gs>
              <a:gs pos="90000">
                <a:srgbClr val="00B0F0">
                  <a:alpha val="0"/>
                </a:srgbClr>
              </a:gs>
            </a:gsLst>
            <a:lin ang="12000000" scaled="0"/>
          </a:gradFill>
          <a:ln>
            <a:noFill/>
          </a:ln>
          <a:effectLst>
            <a:outerShdw blurRad="279400" dist="508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pl-PL" sz="2800" b="1" dirty="0">
                <a:solidFill>
                  <a:schemeClr val="bg1"/>
                </a:solidFill>
                <a:latin typeface="Proxima Nova" panose="02000506030000020004" pitchFamily="50" charset="0"/>
              </a:rPr>
              <a:t>Możliwe opcje funkcjonowania szkoły (Wariant B i C)</a:t>
            </a:r>
          </a:p>
        </p:txBody>
      </p:sp>
      <p:sp>
        <p:nvSpPr>
          <p:cNvPr id="3" name="Prostokąt 2"/>
          <p:cNvSpPr/>
          <p:nvPr/>
        </p:nvSpPr>
        <p:spPr>
          <a:xfrm>
            <a:off x="198120" y="190500"/>
            <a:ext cx="11795760" cy="5678424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59424"/>
            <a:ext cx="12192000" cy="798576"/>
          </a:xfrm>
          <a:prstGeom prst="rect">
            <a:avLst/>
          </a:prstGeom>
          <a:effectLst>
            <a:outerShdw blurRad="127000" dist="63500" dir="16200000" rotWithShape="0">
              <a:prstClr val="black">
                <a:alpha val="40000"/>
              </a:prstClr>
            </a:outerShdw>
          </a:effectLst>
        </p:spPr>
      </p:pic>
      <p:graphicFrame>
        <p:nvGraphicFramePr>
          <p:cNvPr id="4" name="Tabe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95529081"/>
              </p:ext>
            </p:extLst>
          </p:nvPr>
        </p:nvGraphicFramePr>
        <p:xfrm>
          <a:off x="920690" y="1311759"/>
          <a:ext cx="6846747" cy="442229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84674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48095">
                <a:tc>
                  <a:txBody>
                    <a:bodyPr/>
                    <a:lstStyle/>
                    <a:p>
                      <a:pPr algn="ctr"/>
                      <a:r>
                        <a:rPr lang="pl-PL" sz="28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Proxima Nova" panose="02000506030000020004" pitchFamily="50" charset="0"/>
                        </a:rPr>
                        <a:t>MIESZANY </a:t>
                      </a:r>
                      <a:r>
                        <a:rPr lang="pl-PL" sz="2800" b="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Proxima Nova" panose="02000506030000020004" pitchFamily="50" charset="0"/>
                        </a:rPr>
                        <a:t>(hybrydowy)</a:t>
                      </a:r>
                    </a:p>
                  </a:txBody>
                  <a:tcPr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92D050">
                            <a:alpha val="0"/>
                          </a:srgbClr>
                        </a:gs>
                        <a:gs pos="29000">
                          <a:srgbClr val="92D050"/>
                        </a:gs>
                        <a:gs pos="100000">
                          <a:srgbClr val="FF0000"/>
                        </a:gs>
                      </a:gsLst>
                      <a:lin ang="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74196">
                <a:tc>
                  <a:txBody>
                    <a:bodyPr/>
                    <a:lstStyle/>
                    <a:p>
                      <a:pPr marL="285750" indent="-285750" defTabSz="914400" fontAlgn="base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B0F0"/>
                        </a:buClr>
                        <a:buFont typeface="Wingdings" panose="05000000000000000000" pitchFamily="2" charset="2"/>
                        <a:buChar char="§"/>
                      </a:pPr>
                      <a:r>
                        <a:rPr lang="pl-PL" sz="1800" b="1" dirty="0">
                          <a:solidFill>
                            <a:schemeClr val="bg1"/>
                          </a:solidFill>
                          <a:latin typeface="Proxima Nova" panose="02000506030000020004" pitchFamily="50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dla uczniów pozostających na kwarantannie</a:t>
                      </a:r>
                    </a:p>
                    <a:p>
                      <a:pPr marL="285750" indent="-285750" defTabSz="914400" fontAlgn="base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B0F0"/>
                        </a:buClr>
                        <a:buFont typeface="Wingdings" panose="05000000000000000000" pitchFamily="2" charset="2"/>
                        <a:buChar char="§"/>
                      </a:pPr>
                      <a:r>
                        <a:rPr lang="pl-PL" sz="1800" b="1" dirty="0">
                          <a:solidFill>
                            <a:schemeClr val="bg1"/>
                          </a:solidFill>
                          <a:latin typeface="Proxima Nova" panose="02000506030000020004" pitchFamily="50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dla uczniów przewlekle chorych, na podstawie opinii </a:t>
                      </a:r>
                      <a:br>
                        <a:rPr lang="pl-PL" sz="1800" b="1" dirty="0">
                          <a:solidFill>
                            <a:schemeClr val="bg1"/>
                          </a:solidFill>
                          <a:latin typeface="Proxima Nova" panose="02000506030000020004" pitchFamily="50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</a:br>
                      <a:r>
                        <a:rPr lang="pl-PL" sz="1800" b="1" dirty="0">
                          <a:solidFill>
                            <a:schemeClr val="bg1"/>
                          </a:solidFill>
                          <a:latin typeface="Proxima Nova" panose="02000506030000020004" pitchFamily="50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lekarza sprawującego opiekę zdrowotną nad uczniem</a:t>
                      </a:r>
                    </a:p>
                    <a:p>
                      <a:pPr marL="285750" indent="-285750" defTabSz="914400" fontAlgn="base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B0F0"/>
                        </a:buClr>
                        <a:buFont typeface="Wingdings" panose="05000000000000000000" pitchFamily="2" charset="2"/>
                        <a:buChar char="§"/>
                      </a:pPr>
                      <a:r>
                        <a:rPr lang="pl-PL" sz="1800" b="1" dirty="0">
                          <a:solidFill>
                            <a:schemeClr val="bg1"/>
                          </a:solidFill>
                          <a:latin typeface="Proxima Nova" panose="02000506030000020004" pitchFamily="50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dla uczniów, którzy mają orzeczenie o indywidualnym nauczaniu z poradni psychologiczno-pedagogicznej</a:t>
                      </a:r>
                    </a:p>
                    <a:p>
                      <a:pPr marL="285750" indent="-285750" defTabSz="914400" fontAlgn="base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B0F0"/>
                        </a:buClr>
                        <a:buFont typeface="Wingdings" panose="05000000000000000000" pitchFamily="2" charset="2"/>
                        <a:buChar char="§"/>
                      </a:pPr>
                      <a:r>
                        <a:rPr lang="pl-PL" sz="1800" b="1" dirty="0">
                          <a:solidFill>
                            <a:schemeClr val="bg1"/>
                          </a:solidFill>
                          <a:latin typeface="Proxima Nova" panose="02000506030000020004" pitchFamily="50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zajęcia w mniejszych grupach lub dla części klas (np. klasy </a:t>
                      </a:r>
                      <a:br>
                        <a:rPr lang="pl-PL" sz="1800" b="1" dirty="0">
                          <a:solidFill>
                            <a:schemeClr val="bg1"/>
                          </a:solidFill>
                          <a:latin typeface="Proxima Nova" panose="02000506030000020004" pitchFamily="50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</a:br>
                      <a:r>
                        <a:rPr lang="pl-PL" sz="1800" b="1" dirty="0">
                          <a:solidFill>
                            <a:schemeClr val="bg1"/>
                          </a:solidFill>
                          <a:latin typeface="Proxima Nova" panose="02000506030000020004" pitchFamily="50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I-III – zajęcia stacjonarne,</a:t>
                      </a:r>
                      <a:r>
                        <a:rPr lang="pl-PL" sz="1800" b="1" baseline="0" dirty="0">
                          <a:solidFill>
                            <a:schemeClr val="bg1"/>
                          </a:solidFill>
                          <a:latin typeface="Proxima Nova" panose="02000506030000020004" pitchFamily="50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 a starsze klasy zajęcia zdalne</a:t>
                      </a:r>
                      <a:r>
                        <a:rPr lang="pl-PL" sz="1800" b="1" dirty="0">
                          <a:solidFill>
                            <a:schemeClr val="bg1"/>
                          </a:solidFill>
                          <a:latin typeface="Proxima Nova" panose="02000506030000020004" pitchFamily="50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)</a:t>
                      </a:r>
                    </a:p>
                  </a:txBody>
                  <a:tcPr marT="252000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100000">
                          <a:srgbClr val="0C2032"/>
                        </a:gs>
                        <a:gs pos="30000">
                          <a:srgbClr val="0C2032">
                            <a:alpha val="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25" name="Tabela 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8751709"/>
              </p:ext>
            </p:extLst>
          </p:nvPr>
        </p:nvGraphicFramePr>
        <p:xfrm>
          <a:off x="8144404" y="1311759"/>
          <a:ext cx="3380845" cy="442229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808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48095">
                <a:tc>
                  <a:txBody>
                    <a:bodyPr/>
                    <a:lstStyle/>
                    <a:p>
                      <a:pPr algn="ctr"/>
                      <a:r>
                        <a:rPr lang="pl-PL" sz="28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Proxima Nova" panose="02000506030000020004" pitchFamily="50" charset="0"/>
                        </a:rPr>
                        <a:t>ZDALNY</a:t>
                      </a:r>
                      <a:endParaRPr lang="pl-PL" sz="2800" b="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Proxima Nova" panose="02000506030000020004" pitchFamily="50" charset="0"/>
                      </a:endParaRPr>
                    </a:p>
                  </a:txBody>
                  <a:tcPr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FF0000"/>
                        </a:gs>
                        <a:gs pos="100000">
                          <a:srgbClr val="FF0000">
                            <a:alpha val="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74196"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B0F0"/>
                        </a:buClr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lang="pl-PL" sz="1800" b="1" dirty="0">
                          <a:solidFill>
                            <a:schemeClr val="bg1"/>
                          </a:solidFill>
                          <a:latin typeface="Proxima Nova" panose="02000506030000020004" pitchFamily="50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Zawieszenie wszystkich zajęć stacjonarnych </a:t>
                      </a:r>
                      <a:br>
                        <a:rPr lang="pl-PL" sz="1800" b="1" dirty="0">
                          <a:solidFill>
                            <a:schemeClr val="bg1"/>
                          </a:solidFill>
                          <a:latin typeface="Proxima Nova" panose="02000506030000020004" pitchFamily="50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</a:br>
                      <a:r>
                        <a:rPr lang="pl-PL" sz="1800" b="1" dirty="0">
                          <a:solidFill>
                            <a:schemeClr val="bg1"/>
                          </a:solidFill>
                          <a:latin typeface="Proxima Nova" panose="02000506030000020004" pitchFamily="50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– przejście na nauczanie zdalne dla wszystkich uczniów</a:t>
                      </a:r>
                    </a:p>
                  </a:txBody>
                  <a:tcPr marT="252000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0C2032"/>
                        </a:gs>
                        <a:gs pos="30000">
                          <a:srgbClr val="0C2032">
                            <a:alpha val="0"/>
                          </a:srgbClr>
                        </a:gs>
                      </a:gsLst>
                      <a:lin ang="162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733759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gradFill flip="none" rotWithShape="1">
          <a:gsLst>
            <a:gs pos="0">
              <a:schemeClr val="accent5">
                <a:lumMod val="50000"/>
              </a:schemeClr>
            </a:gs>
            <a:gs pos="100000">
              <a:srgbClr val="0C2032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/>
          <p:cNvSpPr/>
          <p:nvPr/>
        </p:nvSpPr>
        <p:spPr>
          <a:xfrm>
            <a:off x="198120" y="190500"/>
            <a:ext cx="11795760" cy="5678424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59424"/>
            <a:ext cx="12192000" cy="798576"/>
          </a:xfrm>
          <a:prstGeom prst="rect">
            <a:avLst/>
          </a:prstGeom>
          <a:effectLst>
            <a:outerShdw blurRad="127000" dist="635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5" name="pole tekstowe 4"/>
          <p:cNvSpPr txBox="1"/>
          <p:nvPr/>
        </p:nvSpPr>
        <p:spPr>
          <a:xfrm>
            <a:off x="7992365" y="2275948"/>
            <a:ext cx="361009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b="1" dirty="0">
                <a:solidFill>
                  <a:schemeClr val="bg1"/>
                </a:solidFill>
              </a:rPr>
              <a:t>Podejrzenie wystąpienia zakażenia wirusem SARS-CoV-2</a:t>
            </a: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48395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50000"/>
              </a:schemeClr>
            </a:gs>
            <a:gs pos="100000">
              <a:srgbClr val="0C2032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514703" cy="6869683"/>
          </a:xfrm>
          <a:prstGeom prst="rect">
            <a:avLst/>
          </a:prstGeom>
        </p:spPr>
      </p:pic>
      <p:sp>
        <p:nvSpPr>
          <p:cNvPr id="5" name="pole tekstowe 4"/>
          <p:cNvSpPr txBox="1"/>
          <p:nvPr/>
        </p:nvSpPr>
        <p:spPr>
          <a:xfrm>
            <a:off x="9687697" y="554240"/>
            <a:ext cx="215830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b="1" dirty="0">
                <a:solidFill>
                  <a:srgbClr val="FFFFFF"/>
                </a:solidFill>
              </a:rPr>
              <a:t>Podejrzenie wystąpienia zakażenia wirusem SARS-CoV-2</a:t>
            </a:r>
          </a:p>
        </p:txBody>
      </p:sp>
    </p:spTree>
    <p:extLst>
      <p:ext uri="{BB962C8B-B14F-4D97-AF65-F5344CB8AC3E}">
        <p14:creationId xmlns:p14="http://schemas.microsoft.com/office/powerpoint/2010/main" val="5453654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B0F0"/>
            </a:gs>
            <a:gs pos="100000">
              <a:srgbClr val="0082B0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a 9"/>
          <p:cNvGrpSpPr/>
          <p:nvPr/>
        </p:nvGrpSpPr>
        <p:grpSpPr>
          <a:xfrm>
            <a:off x="503345" y="407791"/>
            <a:ext cx="1741993" cy="2180905"/>
            <a:chOff x="648537" y="472542"/>
            <a:chExt cx="1434901" cy="1796438"/>
          </a:xfrm>
        </p:grpSpPr>
        <p:pic>
          <p:nvPicPr>
            <p:cNvPr id="6" name="Obraz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0731" y="472542"/>
              <a:ext cx="1270514" cy="1796438"/>
            </a:xfrm>
            <a:prstGeom prst="rect">
              <a:avLst/>
            </a:prstGeom>
          </p:spPr>
        </p:pic>
        <p:sp>
          <p:nvSpPr>
            <p:cNvPr id="35" name="Elipsa 34"/>
            <p:cNvSpPr/>
            <p:nvPr/>
          </p:nvSpPr>
          <p:spPr>
            <a:xfrm>
              <a:off x="648537" y="629216"/>
              <a:ext cx="1434901" cy="1444167"/>
            </a:xfrm>
            <a:prstGeom prst="ellipse">
              <a:avLst/>
            </a:prstGeom>
            <a:gradFill>
              <a:gsLst>
                <a:gs pos="36000">
                  <a:schemeClr val="bg1">
                    <a:alpha val="0"/>
                  </a:schemeClr>
                </a:gs>
                <a:gs pos="100000">
                  <a:schemeClr val="bg1">
                    <a:alpha val="4700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/>
            <a:scene3d>
              <a:camera prst="orthographicFront"/>
              <a:lightRig rig="glow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2400" b="1" dirty="0">
                <a:solidFill>
                  <a:srgbClr val="0F273D"/>
                </a:solidFill>
                <a:latin typeface="Proxima Nova" panose="02000506030000020004" pitchFamily="50" charset="0"/>
              </a:endParaRPr>
            </a:p>
          </p:txBody>
        </p:sp>
      </p:grpSp>
      <p:sp>
        <p:nvSpPr>
          <p:cNvPr id="72" name="Elipsa 71"/>
          <p:cNvSpPr/>
          <p:nvPr/>
        </p:nvSpPr>
        <p:spPr>
          <a:xfrm rot="3026738">
            <a:off x="2376178" y="-2791662"/>
            <a:ext cx="4838789" cy="4870035"/>
          </a:xfrm>
          <a:prstGeom prst="ellipse">
            <a:avLst/>
          </a:prstGeom>
          <a:gradFill>
            <a:gsLst>
              <a:gs pos="36000">
                <a:schemeClr val="bg1">
                  <a:alpha val="0"/>
                </a:schemeClr>
              </a:gs>
              <a:gs pos="100000">
                <a:schemeClr val="bg1">
                  <a:alpha val="47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  <a:effectLst/>
          <a:scene3d>
            <a:camera prst="orthographicFront"/>
            <a:lightRig rig="glow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2400" b="1" dirty="0">
              <a:solidFill>
                <a:srgbClr val="0F273D"/>
              </a:solidFill>
              <a:latin typeface="Proxima Nova" panose="02000506030000020004" pitchFamily="50" charset="0"/>
            </a:endParaRPr>
          </a:p>
        </p:txBody>
      </p:sp>
      <p:sp>
        <p:nvSpPr>
          <p:cNvPr id="70" name="Elipsa 69"/>
          <p:cNvSpPr/>
          <p:nvPr/>
        </p:nvSpPr>
        <p:spPr>
          <a:xfrm>
            <a:off x="-681851" y="4428076"/>
            <a:ext cx="2863207" cy="2881696"/>
          </a:xfrm>
          <a:prstGeom prst="ellipse">
            <a:avLst/>
          </a:prstGeom>
          <a:gradFill>
            <a:gsLst>
              <a:gs pos="36000">
                <a:schemeClr val="bg1">
                  <a:alpha val="0"/>
                </a:schemeClr>
              </a:gs>
              <a:gs pos="100000">
                <a:schemeClr val="bg1">
                  <a:alpha val="47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  <a:effectLst/>
          <a:scene3d>
            <a:camera prst="orthographicFront"/>
            <a:lightRig rig="glow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2400" b="1" dirty="0">
              <a:solidFill>
                <a:srgbClr val="0F273D"/>
              </a:solidFill>
              <a:latin typeface="Proxima Nova" panose="02000506030000020004" pitchFamily="50" charset="0"/>
            </a:endParaRPr>
          </a:p>
        </p:txBody>
      </p:sp>
      <p:sp>
        <p:nvSpPr>
          <p:cNvPr id="71" name="Elipsa 70"/>
          <p:cNvSpPr/>
          <p:nvPr/>
        </p:nvSpPr>
        <p:spPr>
          <a:xfrm rot="3026738">
            <a:off x="10129427" y="-1058059"/>
            <a:ext cx="2863207" cy="2881696"/>
          </a:xfrm>
          <a:prstGeom prst="ellipse">
            <a:avLst/>
          </a:prstGeom>
          <a:gradFill>
            <a:gsLst>
              <a:gs pos="36000">
                <a:schemeClr val="bg1">
                  <a:alpha val="0"/>
                </a:schemeClr>
              </a:gs>
              <a:gs pos="100000">
                <a:schemeClr val="bg1">
                  <a:alpha val="47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  <a:effectLst/>
          <a:scene3d>
            <a:camera prst="orthographicFront"/>
            <a:lightRig rig="glow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2400" b="1" dirty="0">
              <a:solidFill>
                <a:srgbClr val="0F273D"/>
              </a:solidFill>
              <a:latin typeface="Proxima Nova" panose="02000506030000020004" pitchFamily="50" charset="0"/>
            </a:endParaRP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59424"/>
            <a:ext cx="12192000" cy="798576"/>
          </a:xfrm>
          <a:prstGeom prst="rect">
            <a:avLst/>
          </a:prstGeom>
          <a:effectLst>
            <a:outerShdw blurRad="127000" dist="635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5" name="pole tekstowe 4"/>
          <p:cNvSpPr txBox="1"/>
          <p:nvPr/>
        </p:nvSpPr>
        <p:spPr>
          <a:xfrm>
            <a:off x="713689" y="4339678"/>
            <a:ext cx="4155142" cy="95410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l-PL" sz="2800" dirty="0">
                <a:solidFill>
                  <a:schemeClr val="bg1"/>
                </a:solidFill>
                <a:latin typeface="Proxima Nova" panose="02000506030000020004" pitchFamily="50" charset="0"/>
              </a:rPr>
              <a:t>w przypadku podejrzenia zarażenia </a:t>
            </a:r>
            <a:r>
              <a:rPr lang="pl-PL" sz="2800" b="1" dirty="0">
                <a:solidFill>
                  <a:srgbClr val="044D7E"/>
                </a:solidFill>
                <a:latin typeface="Proxima Nova" panose="02000506030000020004" pitchFamily="50" charset="0"/>
              </a:rPr>
              <a:t>SARS-CoV-2</a:t>
            </a:r>
          </a:p>
        </p:txBody>
      </p:sp>
      <p:sp>
        <p:nvSpPr>
          <p:cNvPr id="26" name="Prostokąt 25"/>
          <p:cNvSpPr/>
          <p:nvPr/>
        </p:nvSpPr>
        <p:spPr>
          <a:xfrm>
            <a:off x="0" y="2073383"/>
            <a:ext cx="4783239" cy="1912657"/>
          </a:xfrm>
          <a:prstGeom prst="rect">
            <a:avLst/>
          </a:prstGeom>
          <a:solidFill>
            <a:srgbClr val="E94F37"/>
          </a:solidFill>
          <a:ln>
            <a:noFill/>
          </a:ln>
          <a:effectLst>
            <a:outerShdw blurRad="279400" dist="508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92000" tIns="0" rIns="0" bIns="72000" rtlCol="0" anchor="ctr"/>
          <a:lstStyle/>
          <a:p>
            <a:r>
              <a:rPr lang="pl-PL" sz="4000" b="1" dirty="0">
                <a:solidFill>
                  <a:schemeClr val="bg1"/>
                </a:solidFill>
                <a:latin typeface="Proxima Nova" panose="02000506030000020004" pitchFamily="50" charset="0"/>
              </a:rPr>
              <a:t>Schemat </a:t>
            </a:r>
            <a:br>
              <a:rPr lang="pl-PL" sz="4000" b="1" dirty="0">
                <a:solidFill>
                  <a:schemeClr val="bg1"/>
                </a:solidFill>
                <a:latin typeface="Proxima Nova" panose="02000506030000020004" pitchFamily="50" charset="0"/>
              </a:rPr>
            </a:br>
            <a:r>
              <a:rPr lang="pl-PL" sz="4000" b="1" dirty="0">
                <a:solidFill>
                  <a:schemeClr val="bg1"/>
                </a:solidFill>
                <a:latin typeface="Proxima Nova" panose="02000506030000020004" pitchFamily="50" charset="0"/>
              </a:rPr>
              <a:t>postępowania </a:t>
            </a:r>
            <a:endParaRPr lang="pl-PL" sz="4000" dirty="0">
              <a:solidFill>
                <a:schemeClr val="bg1"/>
              </a:solidFill>
              <a:latin typeface="Proxima Nova" panose="02000506030000020004" pitchFamily="50" charset="0"/>
            </a:endParaRPr>
          </a:p>
        </p:txBody>
      </p:sp>
      <p:sp>
        <p:nvSpPr>
          <p:cNvPr id="3" name="Prostokąt 2"/>
          <p:cNvSpPr/>
          <p:nvPr/>
        </p:nvSpPr>
        <p:spPr>
          <a:xfrm>
            <a:off x="198120" y="190500"/>
            <a:ext cx="11795760" cy="5678424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grpSp>
        <p:nvGrpSpPr>
          <p:cNvPr id="69" name="Grupa 68"/>
          <p:cNvGrpSpPr/>
          <p:nvPr/>
        </p:nvGrpSpPr>
        <p:grpSpPr>
          <a:xfrm>
            <a:off x="2682118" y="419765"/>
            <a:ext cx="2076704" cy="2227696"/>
            <a:chOff x="2979037" y="3065177"/>
            <a:chExt cx="2393530" cy="2567557"/>
          </a:xfrm>
        </p:grpSpPr>
        <p:pic>
          <p:nvPicPr>
            <p:cNvPr id="8" name="Obraz 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468891">
              <a:off x="3281981" y="3065177"/>
              <a:ext cx="1815881" cy="2567557"/>
            </a:xfrm>
            <a:prstGeom prst="rect">
              <a:avLst/>
            </a:prstGeom>
            <a:effectLst>
              <a:outerShdw blurRad="215900" dist="1778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66" name="Elipsa 65"/>
            <p:cNvSpPr/>
            <p:nvPr/>
          </p:nvSpPr>
          <p:spPr>
            <a:xfrm>
              <a:off x="2979037" y="3122324"/>
              <a:ext cx="2393530" cy="2408986"/>
            </a:xfrm>
            <a:prstGeom prst="ellipse">
              <a:avLst/>
            </a:prstGeom>
            <a:gradFill>
              <a:gsLst>
                <a:gs pos="36000">
                  <a:schemeClr val="bg1">
                    <a:alpha val="0"/>
                  </a:schemeClr>
                </a:gs>
                <a:gs pos="100000">
                  <a:schemeClr val="bg1">
                    <a:alpha val="4700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/>
            <a:scene3d>
              <a:camera prst="orthographicFront"/>
              <a:lightRig rig="glow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2400" b="1" dirty="0">
                <a:solidFill>
                  <a:srgbClr val="0F273D"/>
                </a:solidFill>
                <a:latin typeface="Proxima Nova" panose="02000506030000020004" pitchFamily="50" charset="0"/>
              </a:endParaRPr>
            </a:p>
          </p:txBody>
        </p:sp>
      </p:grpSp>
      <p:grpSp>
        <p:nvGrpSpPr>
          <p:cNvPr id="4" name="Grupa 3"/>
          <p:cNvGrpSpPr/>
          <p:nvPr/>
        </p:nvGrpSpPr>
        <p:grpSpPr>
          <a:xfrm>
            <a:off x="5237794" y="371398"/>
            <a:ext cx="6083302" cy="5376009"/>
            <a:chOff x="5237794" y="775031"/>
            <a:chExt cx="6083302" cy="5376009"/>
          </a:xfrm>
        </p:grpSpPr>
        <p:grpSp>
          <p:nvGrpSpPr>
            <p:cNvPr id="68" name="Grupa 67"/>
            <p:cNvGrpSpPr/>
            <p:nvPr/>
          </p:nvGrpSpPr>
          <p:grpSpPr>
            <a:xfrm>
              <a:off x="5529898" y="912451"/>
              <a:ext cx="5791198" cy="5238589"/>
              <a:chOff x="5529898" y="912451"/>
              <a:chExt cx="5791198" cy="5238589"/>
            </a:xfrm>
            <a:effectLst>
              <a:outerShdw blurRad="139700" dist="1143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9" name="Prostokąt zaokrąglony 8"/>
              <p:cNvSpPr/>
              <p:nvPr/>
            </p:nvSpPr>
            <p:spPr>
              <a:xfrm>
                <a:off x="5534673" y="912451"/>
                <a:ext cx="2493936" cy="463924"/>
              </a:xfrm>
              <a:prstGeom prst="roundRect">
                <a:avLst/>
              </a:prstGeom>
              <a:solidFill>
                <a:schemeClr val="bg1"/>
              </a:solidFill>
              <a:ln w="317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tIns="0" bIns="36000" rtlCol="0" anchor="ctr"/>
              <a:lstStyle/>
              <a:p>
                <a:pPr algn="ctr"/>
                <a:r>
                  <a:rPr lang="pl-PL" b="1" dirty="0">
                    <a:solidFill>
                      <a:srgbClr val="0F273D"/>
                    </a:solidFill>
                    <a:latin typeface="Proxima Nova" panose="02000506030000020004" pitchFamily="50" charset="0"/>
                  </a:rPr>
                  <a:t>Szkoła</a:t>
                </a:r>
              </a:p>
            </p:txBody>
          </p:sp>
          <p:sp>
            <p:nvSpPr>
              <p:cNvPr id="27" name="Prostokąt zaokrąglony 26"/>
              <p:cNvSpPr/>
              <p:nvPr/>
            </p:nvSpPr>
            <p:spPr>
              <a:xfrm>
                <a:off x="8750280" y="914354"/>
                <a:ext cx="2492167" cy="463924"/>
              </a:xfrm>
              <a:prstGeom prst="roundRect">
                <a:avLst/>
              </a:prstGeom>
              <a:solidFill>
                <a:schemeClr val="bg1"/>
              </a:solidFill>
              <a:ln w="317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tIns="0" bIns="36000" rtlCol="0" anchor="ctr"/>
              <a:lstStyle/>
              <a:p>
                <a:pPr algn="ctr"/>
                <a:r>
                  <a:rPr lang="pl-PL" b="1" dirty="0">
                    <a:solidFill>
                      <a:srgbClr val="0F273D"/>
                    </a:solidFill>
                    <a:latin typeface="Proxima Nova" panose="02000506030000020004" pitchFamily="50" charset="0"/>
                  </a:rPr>
                  <a:t>Dom</a:t>
                </a:r>
              </a:p>
            </p:txBody>
          </p:sp>
          <p:sp>
            <p:nvSpPr>
              <p:cNvPr id="28" name="Prostokąt zaokrąglony 27"/>
              <p:cNvSpPr/>
              <p:nvPr/>
            </p:nvSpPr>
            <p:spPr>
              <a:xfrm>
                <a:off x="5534673" y="1775953"/>
                <a:ext cx="2493936" cy="463924"/>
              </a:xfrm>
              <a:prstGeom prst="roundRect">
                <a:avLst/>
              </a:prstGeom>
              <a:solidFill>
                <a:srgbClr val="044D7E"/>
              </a:solidFill>
              <a:ln w="317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tIns="0" bIns="36000" rtlCol="0" anchor="ctr"/>
              <a:lstStyle/>
              <a:p>
                <a:pPr algn="ctr"/>
                <a:r>
                  <a:rPr lang="pl-PL" sz="1600" b="1" dirty="0">
                    <a:solidFill>
                      <a:schemeClr val="bg1"/>
                    </a:solidFill>
                    <a:latin typeface="Proxima Nova" panose="02000506030000020004" pitchFamily="50" charset="0"/>
                  </a:rPr>
                  <a:t>Odizoluj dziecko</a:t>
                </a:r>
              </a:p>
            </p:txBody>
          </p:sp>
          <p:sp>
            <p:nvSpPr>
              <p:cNvPr id="29" name="Prostokąt zaokrąglony 28"/>
              <p:cNvSpPr/>
              <p:nvPr/>
            </p:nvSpPr>
            <p:spPr>
              <a:xfrm>
                <a:off x="5534673" y="2639455"/>
                <a:ext cx="2493936" cy="463924"/>
              </a:xfrm>
              <a:prstGeom prst="roundRect">
                <a:avLst/>
              </a:prstGeom>
              <a:solidFill>
                <a:srgbClr val="044D7E"/>
              </a:solidFill>
              <a:ln w="317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tIns="0" bIns="36000" rtlCol="0" anchor="ctr"/>
              <a:lstStyle/>
              <a:p>
                <a:pPr algn="ctr"/>
                <a:r>
                  <a:rPr lang="pl-PL" sz="1600" b="1" dirty="0">
                    <a:solidFill>
                      <a:schemeClr val="bg1"/>
                    </a:solidFill>
                    <a:latin typeface="Proxima Nova" panose="02000506030000020004" pitchFamily="50" charset="0"/>
                  </a:rPr>
                  <a:t>Poinformuj rodziców</a:t>
                </a:r>
              </a:p>
            </p:txBody>
          </p:sp>
          <p:sp>
            <p:nvSpPr>
              <p:cNvPr id="30" name="Prostokąt zaokrąglony 29"/>
              <p:cNvSpPr/>
              <p:nvPr/>
            </p:nvSpPr>
            <p:spPr>
              <a:xfrm>
                <a:off x="8750280" y="2211872"/>
                <a:ext cx="2492167" cy="463924"/>
              </a:xfrm>
              <a:prstGeom prst="roundRect">
                <a:avLst/>
              </a:prstGeom>
              <a:solidFill>
                <a:srgbClr val="044D7E"/>
              </a:solidFill>
              <a:ln w="317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tIns="0" bIns="36000" rtlCol="0" anchor="ctr"/>
              <a:lstStyle/>
              <a:p>
                <a:pPr algn="ctr"/>
                <a:r>
                  <a:rPr lang="pl-PL" b="1" dirty="0">
                    <a:solidFill>
                      <a:schemeClr val="bg1"/>
                    </a:solidFill>
                    <a:latin typeface="Proxima Nova" panose="02000506030000020004" pitchFamily="50" charset="0"/>
                  </a:rPr>
                  <a:t>Rodzic</a:t>
                </a:r>
              </a:p>
            </p:txBody>
          </p:sp>
          <p:sp>
            <p:nvSpPr>
              <p:cNvPr id="31" name="Prostokąt zaokrąglony 30"/>
              <p:cNvSpPr/>
              <p:nvPr/>
            </p:nvSpPr>
            <p:spPr>
              <a:xfrm>
                <a:off x="5529898" y="3502957"/>
                <a:ext cx="5791198" cy="463924"/>
              </a:xfrm>
              <a:prstGeom prst="roundRect">
                <a:avLst/>
              </a:prstGeom>
              <a:solidFill>
                <a:srgbClr val="044D7E"/>
              </a:solidFill>
              <a:ln w="317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tIns="0" bIns="36000" rtlCol="0" anchor="ctr"/>
              <a:lstStyle/>
              <a:p>
                <a:pPr algn="ctr"/>
                <a:r>
                  <a:rPr lang="pl-PL" b="1" dirty="0">
                    <a:solidFill>
                      <a:schemeClr val="bg1"/>
                    </a:solidFill>
                    <a:latin typeface="Proxima Nova" panose="02000506030000020004" pitchFamily="50" charset="0"/>
                  </a:rPr>
                  <a:t>Lekarz</a:t>
                </a:r>
              </a:p>
            </p:txBody>
          </p:sp>
          <p:sp>
            <p:nvSpPr>
              <p:cNvPr id="33" name="Prostokąt zaokrąglony 32"/>
              <p:cNvSpPr/>
              <p:nvPr/>
            </p:nvSpPr>
            <p:spPr>
              <a:xfrm>
                <a:off x="8809258" y="4348955"/>
                <a:ext cx="2511838" cy="917186"/>
              </a:xfrm>
              <a:prstGeom prst="roundRect">
                <a:avLst/>
              </a:prstGeom>
              <a:solidFill>
                <a:srgbClr val="044D7E"/>
              </a:solidFill>
              <a:ln w="317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tIns="0" bIns="36000" rtlCol="0" anchor="ctr"/>
              <a:lstStyle/>
              <a:p>
                <a:pPr algn="ctr"/>
                <a:r>
                  <a:rPr lang="pl-PL" sz="1600" b="1" dirty="0">
                    <a:solidFill>
                      <a:schemeClr val="bg1"/>
                    </a:solidFill>
                    <a:latin typeface="Proxima Nova" panose="02000506030000020004" pitchFamily="50" charset="0"/>
                  </a:rPr>
                  <a:t>Decyzja o powrocie </a:t>
                </a:r>
                <a:br>
                  <a:rPr lang="pl-PL" sz="1600" b="1" dirty="0">
                    <a:solidFill>
                      <a:schemeClr val="bg1"/>
                    </a:solidFill>
                    <a:latin typeface="Proxima Nova" panose="02000506030000020004" pitchFamily="50" charset="0"/>
                  </a:rPr>
                </a:br>
                <a:r>
                  <a:rPr lang="pl-PL" sz="1600" b="1" dirty="0">
                    <a:solidFill>
                      <a:schemeClr val="bg1"/>
                    </a:solidFill>
                    <a:latin typeface="Proxima Nova" panose="02000506030000020004" pitchFamily="50" charset="0"/>
                  </a:rPr>
                  <a:t>do szkoły</a:t>
                </a:r>
              </a:p>
            </p:txBody>
          </p:sp>
          <p:sp>
            <p:nvSpPr>
              <p:cNvPr id="34" name="Prostokąt zaokrąglony 33"/>
              <p:cNvSpPr/>
              <p:nvPr/>
            </p:nvSpPr>
            <p:spPr>
              <a:xfrm>
                <a:off x="5534673" y="4366459"/>
                <a:ext cx="2493936" cy="917186"/>
              </a:xfrm>
              <a:prstGeom prst="roundRect">
                <a:avLst/>
              </a:prstGeom>
              <a:solidFill>
                <a:srgbClr val="044D7E"/>
              </a:solidFill>
              <a:ln w="317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tIns="0" bIns="36000" rtlCol="0" anchor="ctr"/>
              <a:lstStyle/>
              <a:p>
                <a:pPr algn="ctr"/>
                <a:r>
                  <a:rPr lang="pl-PL" b="1" dirty="0">
                    <a:solidFill>
                      <a:schemeClr val="bg1"/>
                    </a:solidFill>
                    <a:latin typeface="Proxima Nova" panose="02000506030000020004" pitchFamily="50" charset="0"/>
                  </a:rPr>
                  <a:t>Podejrzenie zakażenia</a:t>
                </a:r>
              </a:p>
            </p:txBody>
          </p:sp>
          <p:cxnSp>
            <p:nvCxnSpPr>
              <p:cNvPr id="11" name="Łącznik prosty ze strzałką 10"/>
              <p:cNvCxnSpPr>
                <a:stCxn id="9" idx="2"/>
                <a:endCxn id="28" idx="0"/>
              </p:cNvCxnSpPr>
              <p:nvPr/>
            </p:nvCxnSpPr>
            <p:spPr>
              <a:xfrm>
                <a:off x="6781641" y="1376375"/>
                <a:ext cx="0" cy="399578"/>
              </a:xfrm>
              <a:prstGeom prst="straightConnector1">
                <a:avLst/>
              </a:prstGeom>
              <a:ln w="63500"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Łącznik prosty ze strzałką 35"/>
              <p:cNvCxnSpPr>
                <a:stCxn id="28" idx="2"/>
                <a:endCxn id="29" idx="0"/>
              </p:cNvCxnSpPr>
              <p:nvPr/>
            </p:nvCxnSpPr>
            <p:spPr>
              <a:xfrm>
                <a:off x="6781641" y="2239877"/>
                <a:ext cx="0" cy="399578"/>
              </a:xfrm>
              <a:prstGeom prst="straightConnector1">
                <a:avLst/>
              </a:prstGeom>
              <a:ln w="63500"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Łącznik prosty ze strzałką 43"/>
              <p:cNvCxnSpPr>
                <a:stCxn id="29" idx="2"/>
              </p:cNvCxnSpPr>
              <p:nvPr/>
            </p:nvCxnSpPr>
            <p:spPr>
              <a:xfrm>
                <a:off x="6781641" y="3103379"/>
                <a:ext cx="1" cy="399578"/>
              </a:xfrm>
              <a:prstGeom prst="straightConnector1">
                <a:avLst/>
              </a:prstGeom>
              <a:ln w="63500"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Łącznik prosty ze strzałką 52"/>
              <p:cNvCxnSpPr/>
              <p:nvPr/>
            </p:nvCxnSpPr>
            <p:spPr>
              <a:xfrm>
                <a:off x="6781642" y="3971734"/>
                <a:ext cx="0" cy="399578"/>
              </a:xfrm>
              <a:prstGeom prst="straightConnector1">
                <a:avLst/>
              </a:prstGeom>
              <a:ln w="63500"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Łącznik prosty ze strzałką 56"/>
              <p:cNvCxnSpPr>
                <a:endCxn id="30" idx="0"/>
              </p:cNvCxnSpPr>
              <p:nvPr/>
            </p:nvCxnSpPr>
            <p:spPr>
              <a:xfrm>
                <a:off x="9996364" y="1397249"/>
                <a:ext cx="0" cy="814623"/>
              </a:xfrm>
              <a:prstGeom prst="straightConnector1">
                <a:avLst/>
              </a:prstGeom>
              <a:ln w="63500"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Łącznik prosty ze strzałką 62"/>
              <p:cNvCxnSpPr/>
              <p:nvPr/>
            </p:nvCxnSpPr>
            <p:spPr>
              <a:xfrm>
                <a:off x="9996364" y="2688334"/>
                <a:ext cx="0" cy="814623"/>
              </a:xfrm>
              <a:prstGeom prst="straightConnector1">
                <a:avLst/>
              </a:prstGeom>
              <a:ln w="63500"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Łącznik prosty ze strzałką 63"/>
              <p:cNvCxnSpPr/>
              <p:nvPr/>
            </p:nvCxnSpPr>
            <p:spPr>
              <a:xfrm>
                <a:off x="9996364" y="3971734"/>
                <a:ext cx="0" cy="377221"/>
              </a:xfrm>
              <a:prstGeom prst="straightConnector1">
                <a:avLst/>
              </a:prstGeom>
              <a:ln w="63500"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8" name="Prostokąt zaokrąglony 37"/>
              <p:cNvSpPr/>
              <p:nvPr/>
            </p:nvSpPr>
            <p:spPr>
              <a:xfrm>
                <a:off x="5529898" y="5687116"/>
                <a:ext cx="5791198" cy="463924"/>
              </a:xfrm>
              <a:prstGeom prst="roundRect">
                <a:avLst/>
              </a:prstGeom>
              <a:solidFill>
                <a:srgbClr val="044D7E"/>
              </a:solidFill>
              <a:ln w="317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tIns="0" bIns="36000" rtlCol="0" anchor="ctr"/>
              <a:lstStyle/>
              <a:p>
                <a:pPr algn="ctr"/>
                <a:r>
                  <a:rPr lang="pl-PL" b="1" dirty="0">
                    <a:solidFill>
                      <a:schemeClr val="bg1"/>
                    </a:solidFill>
                    <a:latin typeface="Proxima Nova" panose="02000506030000020004" pitchFamily="50" charset="0"/>
                  </a:rPr>
                  <a:t>Państwowa Inspekcja Sanitarna</a:t>
                </a:r>
              </a:p>
            </p:txBody>
          </p:sp>
          <p:cxnSp>
            <p:nvCxnSpPr>
              <p:cNvPr id="39" name="Łącznik prosty ze strzałką 38"/>
              <p:cNvCxnSpPr/>
              <p:nvPr/>
            </p:nvCxnSpPr>
            <p:spPr>
              <a:xfrm>
                <a:off x="6781642" y="5283645"/>
                <a:ext cx="0" cy="399578"/>
              </a:xfrm>
              <a:prstGeom prst="straightConnector1">
                <a:avLst/>
              </a:prstGeom>
              <a:ln w="63500"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32" name="Obraz 3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37794" y="775031"/>
              <a:ext cx="748703" cy="74900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" name="Obraz 1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52537" y="775032"/>
              <a:ext cx="750514" cy="74900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18261121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B0F0"/>
            </a:gs>
            <a:gs pos="100000">
              <a:srgbClr val="0082B0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Elipsa 84"/>
          <p:cNvSpPr/>
          <p:nvPr/>
        </p:nvSpPr>
        <p:spPr>
          <a:xfrm rot="3026738">
            <a:off x="7761377" y="3352435"/>
            <a:ext cx="4838789" cy="4870035"/>
          </a:xfrm>
          <a:prstGeom prst="ellipse">
            <a:avLst/>
          </a:prstGeom>
          <a:gradFill>
            <a:gsLst>
              <a:gs pos="36000">
                <a:schemeClr val="bg1">
                  <a:alpha val="0"/>
                </a:schemeClr>
              </a:gs>
              <a:gs pos="100000">
                <a:schemeClr val="bg1">
                  <a:alpha val="47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  <a:effectLst/>
          <a:scene3d>
            <a:camera prst="orthographicFront"/>
            <a:lightRig rig="glow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2400" b="1" dirty="0">
              <a:solidFill>
                <a:srgbClr val="0F273D"/>
              </a:solidFill>
              <a:latin typeface="Proxima Nova" panose="02000506030000020004" pitchFamily="50" charset="0"/>
            </a:endParaRPr>
          </a:p>
        </p:txBody>
      </p:sp>
      <p:sp>
        <p:nvSpPr>
          <p:cNvPr id="86" name="Elipsa 85"/>
          <p:cNvSpPr/>
          <p:nvPr/>
        </p:nvSpPr>
        <p:spPr>
          <a:xfrm>
            <a:off x="-681851" y="4428076"/>
            <a:ext cx="2863207" cy="2881696"/>
          </a:xfrm>
          <a:prstGeom prst="ellipse">
            <a:avLst/>
          </a:prstGeom>
          <a:gradFill>
            <a:gsLst>
              <a:gs pos="36000">
                <a:schemeClr val="bg1">
                  <a:alpha val="0"/>
                </a:schemeClr>
              </a:gs>
              <a:gs pos="100000">
                <a:schemeClr val="bg1">
                  <a:alpha val="47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  <a:effectLst/>
          <a:scene3d>
            <a:camera prst="orthographicFront"/>
            <a:lightRig rig="glow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2400" b="1" dirty="0">
              <a:solidFill>
                <a:srgbClr val="0F273D"/>
              </a:solidFill>
              <a:latin typeface="Proxima Nova" panose="02000506030000020004" pitchFamily="50" charset="0"/>
            </a:endParaRPr>
          </a:p>
        </p:txBody>
      </p:sp>
      <p:sp>
        <p:nvSpPr>
          <p:cNvPr id="87" name="Elipsa 86"/>
          <p:cNvSpPr/>
          <p:nvPr/>
        </p:nvSpPr>
        <p:spPr>
          <a:xfrm rot="3026738">
            <a:off x="3184224" y="-1742977"/>
            <a:ext cx="4305206" cy="4333007"/>
          </a:xfrm>
          <a:prstGeom prst="ellipse">
            <a:avLst/>
          </a:prstGeom>
          <a:gradFill>
            <a:gsLst>
              <a:gs pos="36000">
                <a:schemeClr val="bg1">
                  <a:alpha val="0"/>
                </a:schemeClr>
              </a:gs>
              <a:gs pos="100000">
                <a:schemeClr val="bg1">
                  <a:alpha val="47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  <a:effectLst/>
          <a:scene3d>
            <a:camera prst="orthographicFront"/>
            <a:lightRig rig="glow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2400" b="1" dirty="0">
              <a:solidFill>
                <a:srgbClr val="0F273D"/>
              </a:solidFill>
              <a:latin typeface="Proxima Nova" panose="02000506030000020004" pitchFamily="50" charset="0"/>
            </a:endParaRP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59424"/>
            <a:ext cx="12192000" cy="798576"/>
          </a:xfrm>
          <a:prstGeom prst="rect">
            <a:avLst/>
          </a:prstGeom>
          <a:effectLst>
            <a:outerShdw blurRad="127000" dist="635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3" name="Prostokąt 2"/>
          <p:cNvSpPr/>
          <p:nvPr/>
        </p:nvSpPr>
        <p:spPr>
          <a:xfrm>
            <a:off x="198120" y="190500"/>
            <a:ext cx="11795760" cy="5678424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9" name="Równoległobok 38"/>
          <p:cNvSpPr/>
          <p:nvPr/>
        </p:nvSpPr>
        <p:spPr>
          <a:xfrm>
            <a:off x="1205450" y="775076"/>
            <a:ext cx="9781100" cy="643552"/>
          </a:xfrm>
          <a:prstGeom prst="parallelogram">
            <a:avLst/>
          </a:prstGeom>
          <a:gradFill>
            <a:gsLst>
              <a:gs pos="10000">
                <a:srgbClr val="E94F37">
                  <a:alpha val="0"/>
                </a:srgbClr>
              </a:gs>
              <a:gs pos="40000">
                <a:srgbClr val="E94F37"/>
              </a:gs>
              <a:gs pos="60000">
                <a:srgbClr val="E94F37"/>
              </a:gs>
              <a:gs pos="90000">
                <a:srgbClr val="E94F37">
                  <a:alpha val="0"/>
                </a:srgbClr>
              </a:gs>
            </a:gsLst>
            <a:lin ang="12000000" scaled="0"/>
          </a:gradFill>
          <a:ln>
            <a:noFill/>
          </a:ln>
          <a:effectLst>
            <a:outerShdw blurRad="279400" dist="508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72000" rtlCol="0" anchor="ctr"/>
          <a:lstStyle/>
          <a:p>
            <a:pPr algn="ctr"/>
            <a:r>
              <a:rPr lang="pl-PL" sz="3600" b="1" dirty="0">
                <a:solidFill>
                  <a:schemeClr val="bg1"/>
                </a:solidFill>
                <a:latin typeface="Proxima Nova" panose="02000506030000020004" pitchFamily="50" charset="0"/>
              </a:rPr>
              <a:t>Państwowa Inspekcja Sanitarna</a:t>
            </a:r>
            <a:endParaRPr lang="pl-PL" sz="3600" dirty="0">
              <a:solidFill>
                <a:schemeClr val="bg1"/>
              </a:solidFill>
              <a:latin typeface="Proxima Nova" panose="02000506030000020004" pitchFamily="50" charset="0"/>
            </a:endParaRPr>
          </a:p>
        </p:txBody>
      </p:sp>
      <p:cxnSp>
        <p:nvCxnSpPr>
          <p:cNvPr id="52" name="Łącznik prosty ze strzałką 51"/>
          <p:cNvCxnSpPr>
            <a:stCxn id="51" idx="3"/>
            <a:endCxn id="58" idx="1"/>
          </p:cNvCxnSpPr>
          <p:nvPr/>
        </p:nvCxnSpPr>
        <p:spPr>
          <a:xfrm>
            <a:off x="5405899" y="2415094"/>
            <a:ext cx="1380204" cy="0"/>
          </a:xfrm>
          <a:prstGeom prst="straightConnector1">
            <a:avLst/>
          </a:prstGeom>
          <a:ln w="635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4" name="Grupa 23"/>
          <p:cNvGrpSpPr/>
          <p:nvPr/>
        </p:nvGrpSpPr>
        <p:grpSpPr>
          <a:xfrm>
            <a:off x="2145678" y="1962615"/>
            <a:ext cx="7900646" cy="904957"/>
            <a:chOff x="2521477" y="2243368"/>
            <a:chExt cx="7060633" cy="904957"/>
          </a:xfrm>
        </p:grpSpPr>
        <p:sp>
          <p:nvSpPr>
            <p:cNvPr id="51" name="Prostokąt zaokrąglony 50"/>
            <p:cNvSpPr/>
            <p:nvPr/>
          </p:nvSpPr>
          <p:spPr>
            <a:xfrm>
              <a:off x="2521477" y="2243368"/>
              <a:ext cx="2913588" cy="904957"/>
            </a:xfrm>
            <a:prstGeom prst="roundRect">
              <a:avLst/>
            </a:prstGeom>
            <a:solidFill>
              <a:srgbClr val="044D7E"/>
            </a:solidFill>
            <a:ln w="317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36000" rtlCol="0" anchor="ctr"/>
            <a:lstStyle/>
            <a:p>
              <a:pPr algn="ctr"/>
              <a:r>
                <a:rPr lang="pl-PL" sz="2000" b="1" dirty="0">
                  <a:solidFill>
                    <a:schemeClr val="bg1"/>
                  </a:solidFill>
                  <a:latin typeface="Proxima Nova" panose="02000506030000020004" pitchFamily="50" charset="0"/>
                </a:rPr>
                <a:t>prowadzi dochodzenie epidemiologiczne</a:t>
              </a:r>
            </a:p>
          </p:txBody>
        </p:sp>
        <p:sp>
          <p:nvSpPr>
            <p:cNvPr id="58" name="Prostokąt zaokrąglony 57"/>
            <p:cNvSpPr/>
            <p:nvPr/>
          </p:nvSpPr>
          <p:spPr>
            <a:xfrm>
              <a:off x="6668522" y="2243368"/>
              <a:ext cx="2913588" cy="904957"/>
            </a:xfrm>
            <a:prstGeom prst="roundRect">
              <a:avLst/>
            </a:prstGeom>
            <a:solidFill>
              <a:srgbClr val="044D7E"/>
            </a:solidFill>
            <a:ln w="317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36000" rtlCol="0" anchor="ctr"/>
            <a:lstStyle/>
            <a:p>
              <a:pPr algn="ctr"/>
              <a:r>
                <a:rPr lang="pl-PL" sz="2000" b="1" dirty="0">
                  <a:solidFill>
                    <a:schemeClr val="bg1"/>
                  </a:solidFill>
                  <a:latin typeface="Proxima Nova" panose="02000506030000020004" pitchFamily="50" charset="0"/>
                </a:rPr>
                <a:t>ustala krąg </a:t>
              </a:r>
              <a:br>
                <a:rPr lang="pl-PL" sz="2000" b="1" dirty="0">
                  <a:solidFill>
                    <a:schemeClr val="bg1"/>
                  </a:solidFill>
                  <a:latin typeface="Proxima Nova" panose="02000506030000020004" pitchFamily="50" charset="0"/>
                </a:rPr>
              </a:br>
              <a:r>
                <a:rPr lang="pl-PL" sz="2000" b="1" dirty="0">
                  <a:solidFill>
                    <a:schemeClr val="bg1"/>
                  </a:solidFill>
                  <a:latin typeface="Proxima Nova" panose="02000506030000020004" pitchFamily="50" charset="0"/>
                </a:rPr>
                <a:t>osób narażonych</a:t>
              </a:r>
            </a:p>
          </p:txBody>
        </p:sp>
      </p:grpSp>
      <p:grpSp>
        <p:nvGrpSpPr>
          <p:cNvPr id="65" name="Grupa 64"/>
          <p:cNvGrpSpPr/>
          <p:nvPr/>
        </p:nvGrpSpPr>
        <p:grpSpPr>
          <a:xfrm>
            <a:off x="2145678" y="3191297"/>
            <a:ext cx="7900644" cy="904957"/>
            <a:chOff x="2521478" y="2243368"/>
            <a:chExt cx="7060632" cy="904957"/>
          </a:xfrm>
        </p:grpSpPr>
        <p:sp>
          <p:nvSpPr>
            <p:cNvPr id="67" name="Prostokąt zaokrąglony 66"/>
            <p:cNvSpPr/>
            <p:nvPr/>
          </p:nvSpPr>
          <p:spPr>
            <a:xfrm>
              <a:off x="2521478" y="2243368"/>
              <a:ext cx="2913588" cy="904957"/>
            </a:xfrm>
            <a:prstGeom prst="roundRect">
              <a:avLst/>
            </a:prstGeom>
            <a:solidFill>
              <a:schemeClr val="bg1"/>
            </a:solidFill>
            <a:ln w="317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36000" rtlCol="0" anchor="ctr"/>
            <a:lstStyle/>
            <a:p>
              <a:pPr algn="ctr"/>
              <a:r>
                <a:rPr lang="pl-PL" sz="2000" b="1" dirty="0">
                  <a:solidFill>
                    <a:srgbClr val="044D7E"/>
                  </a:solidFill>
                  <a:latin typeface="Proxima Nova" panose="02000506030000020004" pitchFamily="50" charset="0"/>
                </a:rPr>
                <a:t>osoby z bliskiego kontaktu</a:t>
              </a:r>
            </a:p>
          </p:txBody>
        </p:sp>
        <p:sp>
          <p:nvSpPr>
            <p:cNvPr id="73" name="Prostokąt zaokrąglony 72"/>
            <p:cNvSpPr/>
            <p:nvPr/>
          </p:nvSpPr>
          <p:spPr>
            <a:xfrm>
              <a:off x="6668522" y="2243368"/>
              <a:ext cx="2913588" cy="904957"/>
            </a:xfrm>
            <a:prstGeom prst="roundRect">
              <a:avLst/>
            </a:prstGeom>
            <a:solidFill>
              <a:srgbClr val="E94F37"/>
            </a:solidFill>
            <a:ln w="317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36000" rtlCol="0" anchor="ctr"/>
            <a:lstStyle/>
            <a:p>
              <a:pPr algn="ctr"/>
              <a:r>
                <a:rPr lang="pl-PL" sz="2000" b="1" dirty="0">
                  <a:solidFill>
                    <a:schemeClr val="bg1"/>
                  </a:solidFill>
                  <a:latin typeface="Proxima Nova" panose="02000506030000020004" pitchFamily="50" charset="0"/>
                </a:rPr>
                <a:t>kwarantanna</a:t>
              </a:r>
            </a:p>
          </p:txBody>
        </p:sp>
      </p:grpSp>
      <p:grpSp>
        <p:nvGrpSpPr>
          <p:cNvPr id="74" name="Grupa 73"/>
          <p:cNvGrpSpPr/>
          <p:nvPr/>
        </p:nvGrpSpPr>
        <p:grpSpPr>
          <a:xfrm>
            <a:off x="2133941" y="4487795"/>
            <a:ext cx="7900644" cy="904957"/>
            <a:chOff x="2521478" y="2243368"/>
            <a:chExt cx="7060632" cy="904957"/>
          </a:xfrm>
        </p:grpSpPr>
        <p:sp>
          <p:nvSpPr>
            <p:cNvPr id="75" name="Prostokąt zaokrąglony 74"/>
            <p:cNvSpPr/>
            <p:nvPr/>
          </p:nvSpPr>
          <p:spPr>
            <a:xfrm>
              <a:off x="2521478" y="2243368"/>
              <a:ext cx="2913588" cy="904957"/>
            </a:xfrm>
            <a:prstGeom prst="roundRect">
              <a:avLst/>
            </a:prstGeom>
            <a:solidFill>
              <a:schemeClr val="bg1"/>
            </a:solidFill>
            <a:ln w="317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36000" rtlCol="0" anchor="ctr"/>
            <a:lstStyle/>
            <a:p>
              <a:pPr algn="ctr"/>
              <a:r>
                <a:rPr lang="pl-PL" sz="2000" b="1" dirty="0">
                  <a:solidFill>
                    <a:srgbClr val="044D7E"/>
                  </a:solidFill>
                  <a:latin typeface="Proxima Nova" panose="02000506030000020004" pitchFamily="50" charset="0"/>
                </a:rPr>
                <a:t>inne osoby z kontaktu</a:t>
              </a:r>
            </a:p>
          </p:txBody>
        </p:sp>
        <p:sp>
          <p:nvSpPr>
            <p:cNvPr id="76" name="Prostokąt zaokrąglony 75"/>
            <p:cNvSpPr/>
            <p:nvPr/>
          </p:nvSpPr>
          <p:spPr>
            <a:xfrm>
              <a:off x="6668522" y="2243368"/>
              <a:ext cx="2913588" cy="904957"/>
            </a:xfrm>
            <a:prstGeom prst="roundRect">
              <a:avLst/>
            </a:prstGeom>
            <a:solidFill>
              <a:srgbClr val="E94F37"/>
            </a:solidFill>
            <a:ln w="317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36000" rtlCol="0" anchor="ctr"/>
            <a:lstStyle/>
            <a:p>
              <a:pPr algn="ctr"/>
              <a:r>
                <a:rPr lang="pl-PL" sz="2000" b="1" dirty="0">
                  <a:solidFill>
                    <a:schemeClr val="bg1"/>
                  </a:solidFill>
                  <a:latin typeface="Proxima Nova" panose="02000506030000020004" pitchFamily="50" charset="0"/>
                </a:rPr>
                <a:t>nadzór </a:t>
              </a:r>
              <a:br>
                <a:rPr lang="pl-PL" sz="2000" b="1" dirty="0">
                  <a:solidFill>
                    <a:schemeClr val="bg1"/>
                  </a:solidFill>
                  <a:latin typeface="Proxima Nova" panose="02000506030000020004" pitchFamily="50" charset="0"/>
                </a:rPr>
              </a:br>
              <a:r>
                <a:rPr lang="pl-PL" sz="2000" b="1" dirty="0">
                  <a:solidFill>
                    <a:schemeClr val="bg1"/>
                  </a:solidFill>
                  <a:latin typeface="Proxima Nova" panose="02000506030000020004" pitchFamily="50" charset="0"/>
                </a:rPr>
                <a:t>epidemiologiczny</a:t>
              </a:r>
            </a:p>
          </p:txBody>
        </p:sp>
      </p:grpSp>
      <p:cxnSp>
        <p:nvCxnSpPr>
          <p:cNvPr id="77" name="Łącznik prosty ze strzałką 76"/>
          <p:cNvCxnSpPr>
            <a:stCxn id="67" idx="3"/>
            <a:endCxn id="73" idx="1"/>
          </p:cNvCxnSpPr>
          <p:nvPr/>
        </p:nvCxnSpPr>
        <p:spPr>
          <a:xfrm>
            <a:off x="5405899" y="3643776"/>
            <a:ext cx="1380202" cy="0"/>
          </a:xfrm>
          <a:prstGeom prst="straightConnector1">
            <a:avLst/>
          </a:prstGeom>
          <a:ln w="635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Łącznik prosty ze strzałką 77"/>
          <p:cNvCxnSpPr>
            <a:stCxn id="75" idx="3"/>
            <a:endCxn id="76" idx="1"/>
          </p:cNvCxnSpPr>
          <p:nvPr/>
        </p:nvCxnSpPr>
        <p:spPr>
          <a:xfrm>
            <a:off x="5394162" y="4940274"/>
            <a:ext cx="1380202" cy="0"/>
          </a:xfrm>
          <a:prstGeom prst="straightConnector1">
            <a:avLst/>
          </a:prstGeom>
          <a:ln w="635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9" name="Grupa 78"/>
          <p:cNvGrpSpPr/>
          <p:nvPr/>
        </p:nvGrpSpPr>
        <p:grpSpPr>
          <a:xfrm>
            <a:off x="553616" y="190500"/>
            <a:ext cx="1741993" cy="2180905"/>
            <a:chOff x="648537" y="472542"/>
            <a:chExt cx="1434901" cy="1796438"/>
          </a:xfrm>
        </p:grpSpPr>
        <p:pic>
          <p:nvPicPr>
            <p:cNvPr id="80" name="Obraz 7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0731" y="472542"/>
              <a:ext cx="1270514" cy="1796438"/>
            </a:xfrm>
            <a:prstGeom prst="rect">
              <a:avLst/>
            </a:prstGeom>
          </p:spPr>
        </p:pic>
        <p:sp>
          <p:nvSpPr>
            <p:cNvPr id="81" name="Elipsa 80"/>
            <p:cNvSpPr/>
            <p:nvPr/>
          </p:nvSpPr>
          <p:spPr>
            <a:xfrm>
              <a:off x="648537" y="629216"/>
              <a:ext cx="1434901" cy="1444167"/>
            </a:xfrm>
            <a:prstGeom prst="ellipse">
              <a:avLst/>
            </a:prstGeom>
            <a:gradFill>
              <a:gsLst>
                <a:gs pos="36000">
                  <a:schemeClr val="bg1">
                    <a:alpha val="0"/>
                  </a:schemeClr>
                </a:gs>
                <a:gs pos="100000">
                  <a:schemeClr val="bg1">
                    <a:alpha val="4700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/>
            <a:scene3d>
              <a:camera prst="orthographicFront"/>
              <a:lightRig rig="glow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2400" b="1" dirty="0">
                <a:solidFill>
                  <a:srgbClr val="0F273D"/>
                </a:solidFill>
                <a:latin typeface="Proxima Nova" panose="02000506030000020004" pitchFamily="50" charset="0"/>
              </a:endParaRPr>
            </a:p>
          </p:txBody>
        </p:sp>
      </p:grpSp>
      <p:grpSp>
        <p:nvGrpSpPr>
          <p:cNvPr id="82" name="Grupa 81"/>
          <p:cNvGrpSpPr/>
          <p:nvPr/>
        </p:nvGrpSpPr>
        <p:grpSpPr>
          <a:xfrm>
            <a:off x="9917176" y="54905"/>
            <a:ext cx="2076704" cy="2227696"/>
            <a:chOff x="2979037" y="3065177"/>
            <a:chExt cx="2393530" cy="2567557"/>
          </a:xfrm>
        </p:grpSpPr>
        <p:pic>
          <p:nvPicPr>
            <p:cNvPr id="83" name="Obraz 8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468891">
              <a:off x="3281981" y="3065177"/>
              <a:ext cx="1815881" cy="2567557"/>
            </a:xfrm>
            <a:prstGeom prst="rect">
              <a:avLst/>
            </a:prstGeom>
            <a:effectLst>
              <a:outerShdw blurRad="215900" dist="1778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84" name="Elipsa 83"/>
            <p:cNvSpPr/>
            <p:nvPr/>
          </p:nvSpPr>
          <p:spPr>
            <a:xfrm>
              <a:off x="2979037" y="3122324"/>
              <a:ext cx="2393530" cy="2408986"/>
            </a:xfrm>
            <a:prstGeom prst="ellipse">
              <a:avLst/>
            </a:prstGeom>
            <a:gradFill>
              <a:gsLst>
                <a:gs pos="36000">
                  <a:schemeClr val="bg1">
                    <a:alpha val="0"/>
                  </a:schemeClr>
                </a:gs>
                <a:gs pos="100000">
                  <a:schemeClr val="bg1">
                    <a:alpha val="4700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/>
            <a:scene3d>
              <a:camera prst="orthographicFront"/>
              <a:lightRig rig="glow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2400" b="1" dirty="0">
                <a:solidFill>
                  <a:srgbClr val="0F273D"/>
                </a:solidFill>
                <a:latin typeface="Proxima Nova" panose="02000506030000020004" pitchFamily="50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874596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50000"/>
              </a:schemeClr>
            </a:gs>
            <a:gs pos="100000">
              <a:srgbClr val="0C2032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asek ukośny 14"/>
          <p:cNvSpPr/>
          <p:nvPr/>
        </p:nvSpPr>
        <p:spPr>
          <a:xfrm>
            <a:off x="8970" y="-65360"/>
            <a:ext cx="3717209" cy="4225880"/>
          </a:xfrm>
          <a:prstGeom prst="diagStripe">
            <a:avLst/>
          </a:prstGeom>
          <a:gradFill>
            <a:gsLst>
              <a:gs pos="0">
                <a:schemeClr val="accent5">
                  <a:lumMod val="50000"/>
                  <a:alpha val="34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16" name="Pasek ukośny 15"/>
          <p:cNvSpPr/>
          <p:nvPr/>
        </p:nvSpPr>
        <p:spPr>
          <a:xfrm>
            <a:off x="8971" y="0"/>
            <a:ext cx="5330049" cy="6059424"/>
          </a:xfrm>
          <a:prstGeom prst="diagStripe">
            <a:avLst>
              <a:gd name="adj" fmla="val 78793"/>
            </a:avLst>
          </a:prstGeom>
          <a:gradFill>
            <a:gsLst>
              <a:gs pos="0">
                <a:schemeClr val="accent5">
                  <a:lumMod val="50000"/>
                  <a:alpha val="34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17" name="Pasek ukośny 16"/>
          <p:cNvSpPr/>
          <p:nvPr/>
        </p:nvSpPr>
        <p:spPr>
          <a:xfrm>
            <a:off x="-158668" y="-51241"/>
            <a:ext cx="4182028" cy="4754305"/>
          </a:xfrm>
          <a:prstGeom prst="diagStripe">
            <a:avLst>
              <a:gd name="adj" fmla="val 78793"/>
            </a:avLst>
          </a:prstGeom>
          <a:gradFill>
            <a:gsLst>
              <a:gs pos="0">
                <a:schemeClr val="accent5">
                  <a:lumMod val="50000"/>
                  <a:alpha val="34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18" name="Pasek ukośny 17"/>
          <p:cNvSpPr/>
          <p:nvPr/>
        </p:nvSpPr>
        <p:spPr>
          <a:xfrm>
            <a:off x="0" y="0"/>
            <a:ext cx="1513488" cy="1720596"/>
          </a:xfrm>
          <a:prstGeom prst="diagStripe">
            <a:avLst>
              <a:gd name="adj" fmla="val 47099"/>
            </a:avLst>
          </a:prstGeom>
          <a:gradFill>
            <a:gsLst>
              <a:gs pos="0">
                <a:schemeClr val="accent5">
                  <a:lumMod val="50000"/>
                  <a:alpha val="34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19" name="Pasek ukośny 18"/>
          <p:cNvSpPr/>
          <p:nvPr/>
        </p:nvSpPr>
        <p:spPr>
          <a:xfrm rot="10800000">
            <a:off x="8572500" y="1910248"/>
            <a:ext cx="3619500" cy="4114800"/>
          </a:xfrm>
          <a:prstGeom prst="diagStripe">
            <a:avLst/>
          </a:prstGeom>
          <a:gradFill>
            <a:gsLst>
              <a:gs pos="0">
                <a:schemeClr val="accent5">
                  <a:lumMod val="50000"/>
                  <a:alpha val="55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20" name="Pasek ukośny 19"/>
          <p:cNvSpPr/>
          <p:nvPr/>
        </p:nvSpPr>
        <p:spPr>
          <a:xfrm rot="10800000">
            <a:off x="7833359" y="1295194"/>
            <a:ext cx="4160519" cy="4729853"/>
          </a:xfrm>
          <a:prstGeom prst="diagStripe">
            <a:avLst>
              <a:gd name="adj" fmla="val 74084"/>
            </a:avLst>
          </a:prstGeom>
          <a:gradFill>
            <a:gsLst>
              <a:gs pos="0">
                <a:schemeClr val="accent5">
                  <a:lumMod val="50000"/>
                  <a:alpha val="55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21" name="Równoległobok 20"/>
          <p:cNvSpPr/>
          <p:nvPr/>
        </p:nvSpPr>
        <p:spPr>
          <a:xfrm>
            <a:off x="5317650" y="0"/>
            <a:ext cx="6808428" cy="6059424"/>
          </a:xfrm>
          <a:prstGeom prst="parallelogram">
            <a:avLst>
              <a:gd name="adj" fmla="val 83806"/>
            </a:avLst>
          </a:prstGeom>
          <a:gradFill>
            <a:gsLst>
              <a:gs pos="0">
                <a:schemeClr val="accent5">
                  <a:lumMod val="50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2" name="Równoległobok 21"/>
          <p:cNvSpPr/>
          <p:nvPr/>
        </p:nvSpPr>
        <p:spPr>
          <a:xfrm>
            <a:off x="1073250" y="0"/>
            <a:ext cx="6808428" cy="6059424"/>
          </a:xfrm>
          <a:prstGeom prst="parallelogram">
            <a:avLst>
              <a:gd name="adj" fmla="val 83806"/>
            </a:avLst>
          </a:prstGeom>
          <a:gradFill>
            <a:gsLst>
              <a:gs pos="0">
                <a:schemeClr val="accent5">
                  <a:lumMod val="50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3" name="Równoległobok 22"/>
          <p:cNvSpPr/>
          <p:nvPr/>
        </p:nvSpPr>
        <p:spPr>
          <a:xfrm>
            <a:off x="1781237" y="0"/>
            <a:ext cx="6808428" cy="6059424"/>
          </a:xfrm>
          <a:prstGeom prst="parallelogram">
            <a:avLst>
              <a:gd name="adj" fmla="val 83806"/>
            </a:avLst>
          </a:prstGeom>
          <a:gradFill>
            <a:gsLst>
              <a:gs pos="0">
                <a:schemeClr val="accent5">
                  <a:lumMod val="50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" name="Prostokąt 2"/>
          <p:cNvSpPr/>
          <p:nvPr/>
        </p:nvSpPr>
        <p:spPr>
          <a:xfrm>
            <a:off x="198120" y="190500"/>
            <a:ext cx="11795760" cy="5678424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59424"/>
            <a:ext cx="12192000" cy="798576"/>
          </a:xfrm>
          <a:prstGeom prst="rect">
            <a:avLst/>
          </a:prstGeom>
          <a:effectLst>
            <a:outerShdw blurRad="127000" dist="63500" dir="16200000" rotWithShape="0">
              <a:prstClr val="black">
                <a:alpha val="40000"/>
              </a:prstClr>
            </a:outerShdw>
          </a:effectLst>
        </p:spPr>
      </p:pic>
      <p:grpSp>
        <p:nvGrpSpPr>
          <p:cNvPr id="11" name="Grupa 10"/>
          <p:cNvGrpSpPr/>
          <p:nvPr/>
        </p:nvGrpSpPr>
        <p:grpSpPr>
          <a:xfrm>
            <a:off x="5740768" y="3308959"/>
            <a:ext cx="6520862" cy="2167925"/>
            <a:chOff x="6202726" y="3660353"/>
            <a:chExt cx="3811969" cy="1452515"/>
          </a:xfrm>
        </p:grpSpPr>
        <p:sp>
          <p:nvSpPr>
            <p:cNvPr id="6" name="Elipsa 5"/>
            <p:cNvSpPr/>
            <p:nvPr/>
          </p:nvSpPr>
          <p:spPr>
            <a:xfrm>
              <a:off x="6437033" y="3754595"/>
              <a:ext cx="173144" cy="173144"/>
            </a:xfrm>
            <a:prstGeom prst="ellipse">
              <a:avLst/>
            </a:prstGeom>
            <a:solidFill>
              <a:srgbClr val="79AC3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3200"/>
            </a:p>
          </p:txBody>
        </p:sp>
        <p:sp>
          <p:nvSpPr>
            <p:cNvPr id="26" name="Elipsa 25"/>
            <p:cNvSpPr/>
            <p:nvPr/>
          </p:nvSpPr>
          <p:spPr>
            <a:xfrm>
              <a:off x="6202726" y="4115215"/>
              <a:ext cx="173144" cy="173144"/>
            </a:xfrm>
            <a:prstGeom prst="ellipse">
              <a:avLst/>
            </a:prstGeom>
            <a:solidFill>
              <a:srgbClr val="FEEF2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3200"/>
            </a:p>
          </p:txBody>
        </p:sp>
        <p:sp>
          <p:nvSpPr>
            <p:cNvPr id="27" name="Elipsa 26"/>
            <p:cNvSpPr/>
            <p:nvPr/>
          </p:nvSpPr>
          <p:spPr>
            <a:xfrm>
              <a:off x="6437033" y="4115215"/>
              <a:ext cx="173144" cy="173144"/>
            </a:xfrm>
            <a:prstGeom prst="ellipse">
              <a:avLst/>
            </a:prstGeom>
            <a:solidFill>
              <a:srgbClr val="F71E2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3200"/>
            </a:p>
          </p:txBody>
        </p:sp>
        <p:sp>
          <p:nvSpPr>
            <p:cNvPr id="8" name="pole tekstowe 7"/>
            <p:cNvSpPr txBox="1"/>
            <p:nvPr/>
          </p:nvSpPr>
          <p:spPr>
            <a:xfrm>
              <a:off x="6617099" y="3660353"/>
              <a:ext cx="3214882" cy="3093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2400" dirty="0">
                  <a:solidFill>
                    <a:schemeClr val="bg1"/>
                  </a:solidFill>
                  <a:latin typeface="Proxima Nova Cond" panose="02000506030000020004" pitchFamily="50" charset="0"/>
                </a:rPr>
                <a:t>dotychczasowe zasady bezpieczeństwa</a:t>
              </a:r>
            </a:p>
          </p:txBody>
        </p:sp>
        <p:sp>
          <p:nvSpPr>
            <p:cNvPr id="28" name="pole tekstowe 27"/>
            <p:cNvSpPr txBox="1"/>
            <p:nvPr/>
          </p:nvSpPr>
          <p:spPr>
            <a:xfrm>
              <a:off x="6643291" y="4026748"/>
              <a:ext cx="2491740" cy="3093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2400" dirty="0">
                  <a:solidFill>
                    <a:schemeClr val="bg1"/>
                  </a:solidFill>
                  <a:latin typeface="Proxima Nova Cond" panose="02000506030000020004" pitchFamily="50" charset="0"/>
                </a:rPr>
                <a:t>nowe zasady bezpieczeństwa</a:t>
              </a:r>
            </a:p>
          </p:txBody>
        </p:sp>
        <p:sp>
          <p:nvSpPr>
            <p:cNvPr id="25" name="Elipsa 24"/>
            <p:cNvSpPr/>
            <p:nvPr/>
          </p:nvSpPr>
          <p:spPr>
            <a:xfrm>
              <a:off x="6437033" y="4479595"/>
              <a:ext cx="173144" cy="173144"/>
            </a:xfrm>
            <a:prstGeom prst="ellipse">
              <a:avLst/>
            </a:prstGeom>
            <a:solidFill>
              <a:srgbClr val="ED1E7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3200"/>
            </a:p>
          </p:txBody>
        </p:sp>
        <p:sp>
          <p:nvSpPr>
            <p:cNvPr id="29" name="pole tekstowe 28"/>
            <p:cNvSpPr txBox="1"/>
            <p:nvPr/>
          </p:nvSpPr>
          <p:spPr>
            <a:xfrm>
              <a:off x="6720749" y="4391129"/>
              <a:ext cx="3293946" cy="7217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2400" dirty="0">
                  <a:solidFill>
                    <a:schemeClr val="bg1"/>
                  </a:solidFill>
                  <a:latin typeface="Proxima Nova Cond" panose="02000506030000020004" pitchFamily="50" charset="0"/>
                </a:rPr>
                <a:t>zagrożenie dodatkowymi obostrzeniami</a:t>
              </a:r>
            </a:p>
            <a:p>
              <a:endParaRPr lang="pl-PL" sz="1600" dirty="0">
                <a:solidFill>
                  <a:schemeClr val="bg1"/>
                </a:solidFill>
                <a:latin typeface="Proxima Nova Cond" panose="02000506030000020004" pitchFamily="50" charset="0"/>
              </a:endParaRPr>
            </a:p>
            <a:p>
              <a:endParaRPr lang="pl-PL" sz="2400" dirty="0">
                <a:solidFill>
                  <a:schemeClr val="bg1"/>
                </a:solidFill>
                <a:latin typeface="Proxima Nova Cond" panose="02000506030000020004" pitchFamily="50" charset="0"/>
              </a:endParaRPr>
            </a:p>
          </p:txBody>
        </p:sp>
      </p:grpSp>
      <p:sp>
        <p:nvSpPr>
          <p:cNvPr id="30" name="Równoległobok 29"/>
          <p:cNvSpPr/>
          <p:nvPr/>
        </p:nvSpPr>
        <p:spPr>
          <a:xfrm flipH="1">
            <a:off x="5119743" y="1038279"/>
            <a:ext cx="5902167" cy="2284189"/>
          </a:xfrm>
          <a:prstGeom prst="parallelogram">
            <a:avLst/>
          </a:prstGeom>
          <a:gradFill>
            <a:gsLst>
              <a:gs pos="85000">
                <a:srgbClr val="00B0F0"/>
              </a:gs>
              <a:gs pos="15000">
                <a:srgbClr val="00B0F0">
                  <a:alpha val="0"/>
                </a:srgbClr>
              </a:gs>
            </a:gsLst>
            <a:lin ang="12000000" scaled="0"/>
          </a:gradFill>
          <a:ln>
            <a:noFill/>
          </a:ln>
          <a:effectLst>
            <a:outerShdw blurRad="279400" dist="508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tIns="0" rIns="0" bIns="0" rtlCol="0" anchor="ctr"/>
          <a:lstStyle/>
          <a:p>
            <a:r>
              <a:rPr lang="pl-PL" sz="3600" b="1" dirty="0">
                <a:solidFill>
                  <a:schemeClr val="bg1"/>
                </a:solidFill>
                <a:latin typeface="Proxima Nova" panose="02000506030000020004" pitchFamily="50" charset="0"/>
              </a:rPr>
              <a:t>Sytuacja epidemiologiczna </a:t>
            </a:r>
            <a:br>
              <a:rPr lang="pl-PL" sz="3600" b="1" dirty="0">
                <a:solidFill>
                  <a:schemeClr val="bg1"/>
                </a:solidFill>
                <a:latin typeface="Proxima Nova" panose="02000506030000020004" pitchFamily="50" charset="0"/>
              </a:rPr>
            </a:br>
            <a:r>
              <a:rPr lang="pl-PL" sz="3600" b="1" dirty="0">
                <a:solidFill>
                  <a:schemeClr val="bg1"/>
                </a:solidFill>
                <a:latin typeface="Proxima Nova" panose="02000506030000020004" pitchFamily="50" charset="0"/>
              </a:rPr>
              <a:t>na terenie Polski</a:t>
            </a:r>
            <a:endParaRPr lang="pl-PL" sz="2800" dirty="0">
              <a:solidFill>
                <a:schemeClr val="bg1"/>
              </a:solidFill>
              <a:latin typeface="Proxima Nova" panose="02000506030000020004" pitchFamily="50" charset="0"/>
            </a:endParaRPr>
          </a:p>
        </p:txBody>
      </p:sp>
      <p:pic>
        <p:nvPicPr>
          <p:cNvPr id="24" name="Obraz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965" y="613644"/>
            <a:ext cx="5057454" cy="4884186"/>
          </a:xfrm>
          <a:prstGeom prst="rect">
            <a:avLst/>
          </a:prstGeom>
          <a:effectLst>
            <a:outerShdw blurRad="279400" dist="139700" dir="2700000" algn="ctr" rotWithShape="0">
              <a:srgbClr val="000000">
                <a:alpha val="40000"/>
              </a:srgbClr>
            </a:outerShdw>
          </a:effectLst>
        </p:spPr>
      </p:pic>
      <p:sp>
        <p:nvSpPr>
          <p:cNvPr id="2" name="pole tekstowe 1"/>
          <p:cNvSpPr txBox="1"/>
          <p:nvPr/>
        </p:nvSpPr>
        <p:spPr>
          <a:xfrm>
            <a:off x="5387494" y="5138059"/>
            <a:ext cx="68741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solidFill>
                  <a:schemeClr val="bg1"/>
                </a:solidFill>
                <a:latin typeface="Proxima Nova Cond" panose="02000506030000020004" pitchFamily="50" charset="0"/>
              </a:rPr>
              <a:t>Aktualne obszary z nowymi zasadami bezpieczeństwa można śledzić na stronie: https://www.gov.pl/web/koronawirus/powiaty-z-restrykcjami</a:t>
            </a:r>
          </a:p>
        </p:txBody>
      </p:sp>
    </p:spTree>
    <p:extLst>
      <p:ext uri="{BB962C8B-B14F-4D97-AF65-F5344CB8AC3E}">
        <p14:creationId xmlns:p14="http://schemas.microsoft.com/office/powerpoint/2010/main" val="13303656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B0F0"/>
            </a:gs>
            <a:gs pos="100000">
              <a:srgbClr val="0082B0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Elipsa 84"/>
          <p:cNvSpPr/>
          <p:nvPr/>
        </p:nvSpPr>
        <p:spPr>
          <a:xfrm rot="3026738">
            <a:off x="7761377" y="3352435"/>
            <a:ext cx="4838789" cy="4870035"/>
          </a:xfrm>
          <a:prstGeom prst="ellipse">
            <a:avLst/>
          </a:prstGeom>
          <a:gradFill>
            <a:gsLst>
              <a:gs pos="36000">
                <a:schemeClr val="bg1">
                  <a:alpha val="0"/>
                </a:schemeClr>
              </a:gs>
              <a:gs pos="100000">
                <a:schemeClr val="bg1">
                  <a:alpha val="47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  <a:effectLst/>
          <a:scene3d>
            <a:camera prst="orthographicFront"/>
            <a:lightRig rig="glow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2400" b="1" dirty="0">
              <a:solidFill>
                <a:srgbClr val="0F273D"/>
              </a:solidFill>
              <a:latin typeface="Proxima Nova" panose="02000506030000020004" pitchFamily="50" charset="0"/>
            </a:endParaRPr>
          </a:p>
        </p:txBody>
      </p:sp>
      <p:sp>
        <p:nvSpPr>
          <p:cNvPr id="86" name="Elipsa 85"/>
          <p:cNvSpPr/>
          <p:nvPr/>
        </p:nvSpPr>
        <p:spPr>
          <a:xfrm>
            <a:off x="-681851" y="4428076"/>
            <a:ext cx="2863207" cy="2881696"/>
          </a:xfrm>
          <a:prstGeom prst="ellipse">
            <a:avLst/>
          </a:prstGeom>
          <a:gradFill>
            <a:gsLst>
              <a:gs pos="36000">
                <a:schemeClr val="bg1">
                  <a:alpha val="0"/>
                </a:schemeClr>
              </a:gs>
              <a:gs pos="100000">
                <a:schemeClr val="bg1">
                  <a:alpha val="47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  <a:effectLst/>
          <a:scene3d>
            <a:camera prst="orthographicFront"/>
            <a:lightRig rig="glow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2400" b="1" dirty="0">
              <a:solidFill>
                <a:srgbClr val="0F273D"/>
              </a:solidFill>
              <a:latin typeface="Proxima Nova" panose="02000506030000020004" pitchFamily="50" charset="0"/>
            </a:endParaRPr>
          </a:p>
        </p:txBody>
      </p:sp>
      <p:sp>
        <p:nvSpPr>
          <p:cNvPr id="87" name="Elipsa 86"/>
          <p:cNvSpPr/>
          <p:nvPr/>
        </p:nvSpPr>
        <p:spPr>
          <a:xfrm rot="3026738">
            <a:off x="3184224" y="-1742977"/>
            <a:ext cx="4305206" cy="4333007"/>
          </a:xfrm>
          <a:prstGeom prst="ellipse">
            <a:avLst/>
          </a:prstGeom>
          <a:gradFill>
            <a:gsLst>
              <a:gs pos="36000">
                <a:schemeClr val="bg1">
                  <a:alpha val="0"/>
                </a:schemeClr>
              </a:gs>
              <a:gs pos="100000">
                <a:schemeClr val="bg1">
                  <a:alpha val="47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  <a:effectLst/>
          <a:scene3d>
            <a:camera prst="orthographicFront"/>
            <a:lightRig rig="glow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2400" b="1" dirty="0">
              <a:solidFill>
                <a:srgbClr val="0F273D"/>
              </a:solidFill>
              <a:latin typeface="Proxima Nova" panose="02000506030000020004" pitchFamily="50" charset="0"/>
            </a:endParaRP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59424"/>
            <a:ext cx="12192000" cy="798576"/>
          </a:xfrm>
          <a:prstGeom prst="rect">
            <a:avLst/>
          </a:prstGeom>
          <a:effectLst>
            <a:outerShdw blurRad="127000" dist="635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3" name="Prostokąt 2"/>
          <p:cNvSpPr/>
          <p:nvPr/>
        </p:nvSpPr>
        <p:spPr>
          <a:xfrm>
            <a:off x="198120" y="190500"/>
            <a:ext cx="11795760" cy="5678424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9" name="Równoległobok 38"/>
          <p:cNvSpPr/>
          <p:nvPr/>
        </p:nvSpPr>
        <p:spPr>
          <a:xfrm>
            <a:off x="1205450" y="775076"/>
            <a:ext cx="9781100" cy="643552"/>
          </a:xfrm>
          <a:prstGeom prst="parallelogram">
            <a:avLst/>
          </a:prstGeom>
          <a:gradFill>
            <a:gsLst>
              <a:gs pos="10000">
                <a:srgbClr val="E94F37">
                  <a:alpha val="0"/>
                </a:srgbClr>
              </a:gs>
              <a:gs pos="40000">
                <a:srgbClr val="E94F37"/>
              </a:gs>
              <a:gs pos="60000">
                <a:srgbClr val="E94F37"/>
              </a:gs>
              <a:gs pos="90000">
                <a:srgbClr val="E94F37">
                  <a:alpha val="0"/>
                </a:srgbClr>
              </a:gs>
            </a:gsLst>
            <a:lin ang="12000000" scaled="0"/>
          </a:gradFill>
          <a:ln>
            <a:noFill/>
          </a:ln>
          <a:effectLst>
            <a:outerShdw blurRad="279400" dist="508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72000" rtlCol="0" anchor="ctr"/>
          <a:lstStyle/>
          <a:p>
            <a:pPr algn="ctr"/>
            <a:r>
              <a:rPr lang="pl-PL" sz="3600" b="1" dirty="0">
                <a:solidFill>
                  <a:schemeClr val="bg1"/>
                </a:solidFill>
                <a:latin typeface="Proxima Nova" panose="02000506030000020004" pitchFamily="50" charset="0"/>
              </a:rPr>
              <a:t>Państwowa Inspekcja Sanitarna</a:t>
            </a:r>
            <a:endParaRPr lang="pl-PL" sz="3600" dirty="0">
              <a:solidFill>
                <a:schemeClr val="bg1"/>
              </a:solidFill>
              <a:latin typeface="Proxima Nova" panose="02000506030000020004" pitchFamily="50" charset="0"/>
            </a:endParaRPr>
          </a:p>
        </p:txBody>
      </p:sp>
      <p:sp>
        <p:nvSpPr>
          <p:cNvPr id="58" name="Prostokąt zaokrąglony 57"/>
          <p:cNvSpPr/>
          <p:nvPr/>
        </p:nvSpPr>
        <p:spPr>
          <a:xfrm>
            <a:off x="4586859" y="1986500"/>
            <a:ext cx="3260221" cy="904957"/>
          </a:xfrm>
          <a:prstGeom prst="roundRect">
            <a:avLst/>
          </a:prstGeom>
          <a:solidFill>
            <a:srgbClr val="E94F37"/>
          </a:solidFill>
          <a:ln w="317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36000" rtlCol="0" anchor="ctr"/>
          <a:lstStyle/>
          <a:p>
            <a:pPr algn="ctr"/>
            <a:r>
              <a:rPr lang="pl-PL" sz="2800" b="1" dirty="0">
                <a:solidFill>
                  <a:schemeClr val="bg1"/>
                </a:solidFill>
                <a:latin typeface="Proxima Nova" panose="02000506030000020004" pitchFamily="50" charset="0"/>
              </a:rPr>
              <a:t>Kwarantanna</a:t>
            </a:r>
          </a:p>
        </p:txBody>
      </p:sp>
      <p:grpSp>
        <p:nvGrpSpPr>
          <p:cNvPr id="65" name="Grupa 64"/>
          <p:cNvGrpSpPr/>
          <p:nvPr/>
        </p:nvGrpSpPr>
        <p:grpSpPr>
          <a:xfrm>
            <a:off x="1723690" y="3301403"/>
            <a:ext cx="8744620" cy="904957"/>
            <a:chOff x="2521478" y="2243368"/>
            <a:chExt cx="7060632" cy="904957"/>
          </a:xfrm>
        </p:grpSpPr>
        <p:sp>
          <p:nvSpPr>
            <p:cNvPr id="67" name="Prostokąt zaokrąglony 66"/>
            <p:cNvSpPr/>
            <p:nvPr/>
          </p:nvSpPr>
          <p:spPr>
            <a:xfrm>
              <a:off x="2521478" y="2243368"/>
              <a:ext cx="2913588" cy="904957"/>
            </a:xfrm>
            <a:prstGeom prst="roundRect">
              <a:avLst/>
            </a:prstGeom>
            <a:solidFill>
              <a:schemeClr val="bg1"/>
            </a:solidFill>
            <a:ln w="317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36000" rtlCol="0" anchor="ctr"/>
            <a:lstStyle/>
            <a:p>
              <a:pPr algn="ctr"/>
              <a:r>
                <a:rPr lang="pl-PL" sz="2000" b="1" dirty="0">
                  <a:solidFill>
                    <a:srgbClr val="044D7E"/>
                  </a:solidFill>
                  <a:latin typeface="Proxima Nova" panose="02000506030000020004" pitchFamily="50" charset="0"/>
                </a:rPr>
                <a:t>10. lub 11. dzień</a:t>
              </a:r>
            </a:p>
          </p:txBody>
        </p:sp>
        <p:sp>
          <p:nvSpPr>
            <p:cNvPr id="73" name="Prostokąt zaokrąglony 72"/>
            <p:cNvSpPr/>
            <p:nvPr/>
          </p:nvSpPr>
          <p:spPr>
            <a:xfrm>
              <a:off x="6668522" y="2243368"/>
              <a:ext cx="2913588" cy="904957"/>
            </a:xfrm>
            <a:prstGeom prst="roundRect">
              <a:avLst/>
            </a:prstGeom>
            <a:solidFill>
              <a:srgbClr val="044D7E"/>
            </a:solidFill>
            <a:ln w="317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36000" rtlCol="0" anchor="ctr"/>
            <a:lstStyle/>
            <a:p>
              <a:pPr algn="ctr"/>
              <a:r>
                <a:rPr lang="pl-PL" sz="2000" b="1" dirty="0">
                  <a:solidFill>
                    <a:schemeClr val="bg1"/>
                  </a:solidFill>
                  <a:latin typeface="Proxima Nova" panose="02000506030000020004" pitchFamily="50" charset="0"/>
                </a:rPr>
                <a:t>możliwość pobrania wymazu w punkcie </a:t>
              </a:r>
              <a:r>
                <a:rPr lang="pl-PL" sz="2000" b="1" i="1" dirty="0" err="1">
                  <a:solidFill>
                    <a:srgbClr val="00B0F0"/>
                  </a:solidFill>
                  <a:latin typeface="Proxima Nova" panose="02000506030000020004" pitchFamily="50" charset="0"/>
                </a:rPr>
                <a:t>drive</a:t>
              </a:r>
              <a:r>
                <a:rPr lang="pl-PL" sz="2000" b="1" i="1" dirty="0">
                  <a:solidFill>
                    <a:srgbClr val="00B0F0"/>
                  </a:solidFill>
                  <a:latin typeface="Proxima Nova" panose="02000506030000020004" pitchFamily="50" charset="0"/>
                </a:rPr>
                <a:t> </a:t>
              </a:r>
              <a:r>
                <a:rPr lang="pl-PL" sz="2000" b="1" i="1" dirty="0" err="1">
                  <a:solidFill>
                    <a:srgbClr val="00B0F0"/>
                  </a:solidFill>
                  <a:latin typeface="Proxima Nova" panose="02000506030000020004" pitchFamily="50" charset="0"/>
                </a:rPr>
                <a:t>thru</a:t>
              </a:r>
              <a:endParaRPr lang="pl-PL" sz="2000" b="1" i="1" dirty="0">
                <a:solidFill>
                  <a:srgbClr val="00B0F0"/>
                </a:solidFill>
                <a:latin typeface="Proxima Nova" panose="02000506030000020004" pitchFamily="50" charset="0"/>
              </a:endParaRPr>
            </a:p>
          </p:txBody>
        </p:sp>
      </p:grpSp>
      <p:grpSp>
        <p:nvGrpSpPr>
          <p:cNvPr id="74" name="Grupa 73"/>
          <p:cNvGrpSpPr/>
          <p:nvPr/>
        </p:nvGrpSpPr>
        <p:grpSpPr>
          <a:xfrm>
            <a:off x="1723690" y="4483089"/>
            <a:ext cx="8744620" cy="904957"/>
            <a:chOff x="2521478" y="2243368"/>
            <a:chExt cx="7060632" cy="904957"/>
          </a:xfrm>
        </p:grpSpPr>
        <p:sp>
          <p:nvSpPr>
            <p:cNvPr id="75" name="Prostokąt zaokrąglony 74"/>
            <p:cNvSpPr/>
            <p:nvPr/>
          </p:nvSpPr>
          <p:spPr>
            <a:xfrm>
              <a:off x="2521478" y="2243368"/>
              <a:ext cx="2913588" cy="904957"/>
            </a:xfrm>
            <a:prstGeom prst="roundRect">
              <a:avLst/>
            </a:prstGeom>
            <a:solidFill>
              <a:schemeClr val="bg1"/>
            </a:solidFill>
            <a:ln w="317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36000" rtlCol="0" anchor="ctr"/>
            <a:lstStyle/>
            <a:p>
              <a:pPr algn="ctr"/>
              <a:r>
                <a:rPr lang="pl-PL" sz="2000" b="1" dirty="0">
                  <a:solidFill>
                    <a:srgbClr val="044D7E"/>
                  </a:solidFill>
                  <a:latin typeface="Proxima Nova" panose="02000506030000020004" pitchFamily="50" charset="0"/>
                </a:rPr>
                <a:t>14. dzień</a:t>
              </a:r>
            </a:p>
          </p:txBody>
        </p:sp>
        <p:sp>
          <p:nvSpPr>
            <p:cNvPr id="76" name="Prostokąt zaokrąglony 75"/>
            <p:cNvSpPr/>
            <p:nvPr/>
          </p:nvSpPr>
          <p:spPr>
            <a:xfrm>
              <a:off x="6668522" y="2243368"/>
              <a:ext cx="2913588" cy="904957"/>
            </a:xfrm>
            <a:prstGeom prst="roundRect">
              <a:avLst/>
            </a:prstGeom>
            <a:solidFill>
              <a:srgbClr val="044D7E"/>
            </a:solidFill>
            <a:ln w="317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36000" rtlCol="0" anchor="ctr"/>
            <a:lstStyle/>
            <a:p>
              <a:pPr algn="ctr"/>
              <a:r>
                <a:rPr lang="pl-PL" sz="2000" b="1" dirty="0">
                  <a:solidFill>
                    <a:schemeClr val="bg1"/>
                  </a:solidFill>
                  <a:latin typeface="Proxima Nova" panose="02000506030000020004" pitchFamily="50" charset="0"/>
                </a:rPr>
                <a:t>automatyczne zakończenie</a:t>
              </a:r>
            </a:p>
          </p:txBody>
        </p:sp>
      </p:grpSp>
      <p:cxnSp>
        <p:nvCxnSpPr>
          <p:cNvPr id="77" name="Łącznik prosty ze strzałką 76"/>
          <p:cNvCxnSpPr>
            <a:stCxn id="67" idx="3"/>
            <a:endCxn id="73" idx="1"/>
          </p:cNvCxnSpPr>
          <p:nvPr/>
        </p:nvCxnSpPr>
        <p:spPr>
          <a:xfrm>
            <a:off x="5332180" y="3753882"/>
            <a:ext cx="1527640" cy="0"/>
          </a:xfrm>
          <a:prstGeom prst="straightConnector1">
            <a:avLst/>
          </a:prstGeom>
          <a:ln w="635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Łącznik prosty ze strzałką 77"/>
          <p:cNvCxnSpPr>
            <a:stCxn id="75" idx="3"/>
            <a:endCxn id="76" idx="1"/>
          </p:cNvCxnSpPr>
          <p:nvPr/>
        </p:nvCxnSpPr>
        <p:spPr>
          <a:xfrm>
            <a:off x="5332180" y="4935568"/>
            <a:ext cx="1527640" cy="0"/>
          </a:xfrm>
          <a:prstGeom prst="straightConnector1">
            <a:avLst/>
          </a:prstGeom>
          <a:ln w="635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9" name="Grupa 78"/>
          <p:cNvGrpSpPr/>
          <p:nvPr/>
        </p:nvGrpSpPr>
        <p:grpSpPr>
          <a:xfrm>
            <a:off x="553616" y="190500"/>
            <a:ext cx="1741993" cy="2180905"/>
            <a:chOff x="648537" y="472542"/>
            <a:chExt cx="1434901" cy="1796438"/>
          </a:xfrm>
        </p:grpSpPr>
        <p:pic>
          <p:nvPicPr>
            <p:cNvPr id="80" name="Obraz 7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0731" y="472542"/>
              <a:ext cx="1270514" cy="1796438"/>
            </a:xfrm>
            <a:prstGeom prst="rect">
              <a:avLst/>
            </a:prstGeom>
          </p:spPr>
        </p:pic>
        <p:sp>
          <p:nvSpPr>
            <p:cNvPr id="81" name="Elipsa 80"/>
            <p:cNvSpPr/>
            <p:nvPr/>
          </p:nvSpPr>
          <p:spPr>
            <a:xfrm>
              <a:off x="648537" y="629216"/>
              <a:ext cx="1434901" cy="1444167"/>
            </a:xfrm>
            <a:prstGeom prst="ellipse">
              <a:avLst/>
            </a:prstGeom>
            <a:gradFill>
              <a:gsLst>
                <a:gs pos="36000">
                  <a:schemeClr val="bg1">
                    <a:alpha val="0"/>
                  </a:schemeClr>
                </a:gs>
                <a:gs pos="100000">
                  <a:schemeClr val="bg1">
                    <a:alpha val="4700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/>
            <a:scene3d>
              <a:camera prst="orthographicFront"/>
              <a:lightRig rig="glow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2400" b="1" dirty="0">
                <a:solidFill>
                  <a:srgbClr val="0F273D"/>
                </a:solidFill>
                <a:latin typeface="Proxima Nova" panose="02000506030000020004" pitchFamily="50" charset="0"/>
              </a:endParaRPr>
            </a:p>
          </p:txBody>
        </p:sp>
      </p:grpSp>
      <p:grpSp>
        <p:nvGrpSpPr>
          <p:cNvPr id="82" name="Grupa 81"/>
          <p:cNvGrpSpPr/>
          <p:nvPr/>
        </p:nvGrpSpPr>
        <p:grpSpPr>
          <a:xfrm>
            <a:off x="9917176" y="54905"/>
            <a:ext cx="2076704" cy="2227696"/>
            <a:chOff x="2979037" y="3065177"/>
            <a:chExt cx="2393530" cy="2567557"/>
          </a:xfrm>
        </p:grpSpPr>
        <p:pic>
          <p:nvPicPr>
            <p:cNvPr id="83" name="Obraz 8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468891">
              <a:off x="3281981" y="3065177"/>
              <a:ext cx="1815881" cy="2567557"/>
            </a:xfrm>
            <a:prstGeom prst="rect">
              <a:avLst/>
            </a:prstGeom>
            <a:effectLst>
              <a:outerShdw blurRad="215900" dist="1778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84" name="Elipsa 83"/>
            <p:cNvSpPr/>
            <p:nvPr/>
          </p:nvSpPr>
          <p:spPr>
            <a:xfrm>
              <a:off x="2979037" y="3122324"/>
              <a:ext cx="2393530" cy="2408986"/>
            </a:xfrm>
            <a:prstGeom prst="ellipse">
              <a:avLst/>
            </a:prstGeom>
            <a:gradFill>
              <a:gsLst>
                <a:gs pos="36000">
                  <a:schemeClr val="bg1">
                    <a:alpha val="0"/>
                  </a:schemeClr>
                </a:gs>
                <a:gs pos="100000">
                  <a:schemeClr val="bg1">
                    <a:alpha val="4700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/>
            <a:scene3d>
              <a:camera prst="orthographicFront"/>
              <a:lightRig rig="glow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2400" b="1" dirty="0">
                <a:solidFill>
                  <a:srgbClr val="0F273D"/>
                </a:solidFill>
                <a:latin typeface="Proxima Nova" panose="02000506030000020004" pitchFamily="50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9041202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50000"/>
              </a:schemeClr>
            </a:gs>
            <a:gs pos="100000">
              <a:srgbClr val="0C2032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" y="193253"/>
            <a:ext cx="7402828" cy="5550386"/>
          </a:xfrm>
          <a:prstGeom prst="rect">
            <a:avLst/>
          </a:prstGeom>
        </p:spPr>
      </p:pic>
      <p:sp>
        <p:nvSpPr>
          <p:cNvPr id="3" name="Prostokąt 2"/>
          <p:cNvSpPr/>
          <p:nvPr/>
        </p:nvSpPr>
        <p:spPr>
          <a:xfrm>
            <a:off x="198120" y="190500"/>
            <a:ext cx="11795760" cy="5678424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59424"/>
            <a:ext cx="12192000" cy="798576"/>
          </a:xfrm>
          <a:prstGeom prst="rect">
            <a:avLst/>
          </a:prstGeom>
          <a:effectLst>
            <a:outerShdw blurRad="127000" dist="635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5" name="pole tekstowe 4"/>
          <p:cNvSpPr txBox="1"/>
          <p:nvPr/>
        </p:nvSpPr>
        <p:spPr>
          <a:xfrm>
            <a:off x="7992365" y="2275948"/>
            <a:ext cx="361009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b="1" dirty="0">
                <a:solidFill>
                  <a:schemeClr val="bg1"/>
                </a:solidFill>
              </a:rPr>
              <a:t>Podejrzenie wystąpienia zakażenia wirusem SARS-CoV-2</a:t>
            </a: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69387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50000"/>
              </a:schemeClr>
            </a:gs>
            <a:gs pos="100000">
              <a:srgbClr val="0C2032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asek ukośny 14"/>
          <p:cNvSpPr/>
          <p:nvPr/>
        </p:nvSpPr>
        <p:spPr>
          <a:xfrm>
            <a:off x="8970" y="-65360"/>
            <a:ext cx="3717209" cy="4225880"/>
          </a:xfrm>
          <a:prstGeom prst="diagStripe">
            <a:avLst/>
          </a:prstGeom>
          <a:gradFill>
            <a:gsLst>
              <a:gs pos="0">
                <a:schemeClr val="accent5">
                  <a:lumMod val="50000"/>
                  <a:alpha val="34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16" name="Pasek ukośny 15"/>
          <p:cNvSpPr/>
          <p:nvPr/>
        </p:nvSpPr>
        <p:spPr>
          <a:xfrm>
            <a:off x="8971" y="0"/>
            <a:ext cx="5330049" cy="6059424"/>
          </a:xfrm>
          <a:prstGeom prst="diagStripe">
            <a:avLst>
              <a:gd name="adj" fmla="val 78793"/>
            </a:avLst>
          </a:prstGeom>
          <a:gradFill>
            <a:gsLst>
              <a:gs pos="0">
                <a:schemeClr val="accent5">
                  <a:lumMod val="50000"/>
                  <a:alpha val="34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17" name="Pasek ukośny 16"/>
          <p:cNvSpPr/>
          <p:nvPr/>
        </p:nvSpPr>
        <p:spPr>
          <a:xfrm>
            <a:off x="-158668" y="-51241"/>
            <a:ext cx="4182028" cy="4754305"/>
          </a:xfrm>
          <a:prstGeom prst="diagStripe">
            <a:avLst>
              <a:gd name="adj" fmla="val 78793"/>
            </a:avLst>
          </a:prstGeom>
          <a:gradFill>
            <a:gsLst>
              <a:gs pos="0">
                <a:schemeClr val="accent5">
                  <a:lumMod val="50000"/>
                  <a:alpha val="34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18" name="Pasek ukośny 17"/>
          <p:cNvSpPr/>
          <p:nvPr/>
        </p:nvSpPr>
        <p:spPr>
          <a:xfrm>
            <a:off x="0" y="0"/>
            <a:ext cx="1513488" cy="1720596"/>
          </a:xfrm>
          <a:prstGeom prst="diagStripe">
            <a:avLst>
              <a:gd name="adj" fmla="val 47099"/>
            </a:avLst>
          </a:prstGeom>
          <a:gradFill>
            <a:gsLst>
              <a:gs pos="0">
                <a:schemeClr val="accent5">
                  <a:lumMod val="50000"/>
                  <a:alpha val="34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19" name="Pasek ukośny 18"/>
          <p:cNvSpPr/>
          <p:nvPr/>
        </p:nvSpPr>
        <p:spPr>
          <a:xfrm rot="10800000">
            <a:off x="8572500" y="1910248"/>
            <a:ext cx="3619500" cy="4114800"/>
          </a:xfrm>
          <a:prstGeom prst="diagStripe">
            <a:avLst/>
          </a:prstGeom>
          <a:gradFill>
            <a:gsLst>
              <a:gs pos="0">
                <a:schemeClr val="accent5">
                  <a:lumMod val="50000"/>
                  <a:alpha val="55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20" name="Pasek ukośny 19"/>
          <p:cNvSpPr/>
          <p:nvPr/>
        </p:nvSpPr>
        <p:spPr>
          <a:xfrm rot="10800000">
            <a:off x="7833359" y="1295194"/>
            <a:ext cx="4160519" cy="4729853"/>
          </a:xfrm>
          <a:prstGeom prst="diagStripe">
            <a:avLst>
              <a:gd name="adj" fmla="val 74084"/>
            </a:avLst>
          </a:prstGeom>
          <a:gradFill>
            <a:gsLst>
              <a:gs pos="0">
                <a:schemeClr val="accent5">
                  <a:lumMod val="50000"/>
                  <a:alpha val="55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21" name="Równoległobok 20"/>
          <p:cNvSpPr/>
          <p:nvPr/>
        </p:nvSpPr>
        <p:spPr>
          <a:xfrm>
            <a:off x="5317650" y="0"/>
            <a:ext cx="6808428" cy="6059424"/>
          </a:xfrm>
          <a:prstGeom prst="parallelogram">
            <a:avLst>
              <a:gd name="adj" fmla="val 83806"/>
            </a:avLst>
          </a:prstGeom>
          <a:gradFill>
            <a:gsLst>
              <a:gs pos="0">
                <a:schemeClr val="accent5">
                  <a:lumMod val="50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2" name="Równoległobok 21"/>
          <p:cNvSpPr/>
          <p:nvPr/>
        </p:nvSpPr>
        <p:spPr>
          <a:xfrm>
            <a:off x="1073250" y="0"/>
            <a:ext cx="6808428" cy="6059424"/>
          </a:xfrm>
          <a:prstGeom prst="parallelogram">
            <a:avLst>
              <a:gd name="adj" fmla="val 83806"/>
            </a:avLst>
          </a:prstGeom>
          <a:gradFill>
            <a:gsLst>
              <a:gs pos="0">
                <a:schemeClr val="accent5">
                  <a:lumMod val="50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3" name="Równoległobok 22"/>
          <p:cNvSpPr/>
          <p:nvPr/>
        </p:nvSpPr>
        <p:spPr>
          <a:xfrm>
            <a:off x="1781237" y="0"/>
            <a:ext cx="6808428" cy="6059424"/>
          </a:xfrm>
          <a:prstGeom prst="parallelogram">
            <a:avLst>
              <a:gd name="adj" fmla="val 83806"/>
            </a:avLst>
          </a:prstGeom>
          <a:gradFill>
            <a:gsLst>
              <a:gs pos="0">
                <a:schemeClr val="accent5">
                  <a:lumMod val="50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1" name="Równoległobok 10"/>
          <p:cNvSpPr/>
          <p:nvPr/>
        </p:nvSpPr>
        <p:spPr>
          <a:xfrm>
            <a:off x="438175" y="879261"/>
            <a:ext cx="10760256" cy="352806"/>
          </a:xfrm>
          <a:prstGeom prst="parallelogram">
            <a:avLst/>
          </a:prstGeom>
          <a:noFill/>
          <a:ln>
            <a:noFill/>
          </a:ln>
          <a:effectLst>
            <a:outerShdw blurRad="279400" dist="508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pl-PL" sz="2000" b="1" dirty="0"/>
              <a:t>Kluczowe kryteria /przesłanki, które bierze pod uwagę Państwowy Powiatowy Inspektor Sanitarny </a:t>
            </a:r>
            <a:br>
              <a:rPr lang="pl-PL" sz="2000" b="1" dirty="0"/>
            </a:br>
            <a:r>
              <a:rPr lang="pl-PL" sz="2000" b="1" dirty="0"/>
              <a:t>wydający opinie o zmianie trybu nauczania</a:t>
            </a:r>
            <a:endParaRPr lang="pl-PL" sz="2000" dirty="0"/>
          </a:p>
          <a:p>
            <a:pPr algn="ctr"/>
            <a:endParaRPr lang="pl-PL" sz="2800" b="1" dirty="0">
              <a:solidFill>
                <a:schemeClr val="bg1"/>
              </a:solidFill>
              <a:latin typeface="Proxima Nova" panose="02000506030000020004" pitchFamily="50" charset="0"/>
            </a:endParaRPr>
          </a:p>
        </p:txBody>
      </p:sp>
      <p:sp>
        <p:nvSpPr>
          <p:cNvPr id="3" name="Prostokąt 2"/>
          <p:cNvSpPr/>
          <p:nvPr/>
        </p:nvSpPr>
        <p:spPr>
          <a:xfrm>
            <a:off x="198120" y="190500"/>
            <a:ext cx="11795760" cy="5678424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59424"/>
            <a:ext cx="12192000" cy="798576"/>
          </a:xfrm>
          <a:prstGeom prst="rect">
            <a:avLst/>
          </a:prstGeom>
          <a:effectLst>
            <a:outerShdw blurRad="127000" dist="63500" dir="16200000" rotWithShape="0">
              <a:prstClr val="black">
                <a:alpha val="40000"/>
              </a:prstClr>
            </a:outerShdw>
          </a:effectLst>
        </p:spPr>
      </p:pic>
      <p:graphicFrame>
        <p:nvGraphicFramePr>
          <p:cNvPr id="4" name="Tabe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55736821"/>
              </p:ext>
            </p:extLst>
          </p:nvPr>
        </p:nvGraphicFramePr>
        <p:xfrm>
          <a:off x="339468" y="1314273"/>
          <a:ext cx="5166696" cy="442229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6669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48095">
                <a:tc>
                  <a:txBody>
                    <a:bodyPr/>
                    <a:lstStyle/>
                    <a:p>
                      <a:pPr algn="ctr"/>
                      <a:r>
                        <a:rPr lang="pl-PL" sz="18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Epidemiologiczne / Kliniczne</a:t>
                      </a:r>
                      <a:endParaRPr lang="pl-PL" sz="2800" b="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Proxima Nova" panose="02000506030000020004" pitchFamily="50" charset="0"/>
                      </a:endParaRPr>
                    </a:p>
                  </a:txBody>
                  <a:tcPr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92D050">
                            <a:alpha val="0"/>
                          </a:srgbClr>
                        </a:gs>
                        <a:gs pos="29000">
                          <a:srgbClr val="92D050"/>
                        </a:gs>
                        <a:gs pos="100000">
                          <a:srgbClr val="FF0000"/>
                        </a:gs>
                      </a:gsLst>
                      <a:lin ang="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74196">
                <a:tc>
                  <a:txBody>
                    <a:bodyPr/>
                    <a:lstStyle/>
                    <a:p>
                      <a:pPr marL="342900" lvl="0" indent="-342900" algn="l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pl-PL" sz="16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Wystąpienie u dziecka lub pracownika szkoły co najmniej jednego z poniższych objawów poniższych objawów:</a:t>
                      </a:r>
                      <a:endParaRPr lang="pl-PL" sz="16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 algn="l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"/>
                      </a:pPr>
                      <a:r>
                        <a:rPr lang="pl-PL" sz="16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kaszel,</a:t>
                      </a:r>
                      <a:endParaRPr lang="pl-PL" sz="16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 algn="l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"/>
                      </a:pPr>
                      <a:r>
                        <a:rPr lang="pl-PL" sz="16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gorączka,</a:t>
                      </a:r>
                      <a:endParaRPr lang="pl-PL" sz="16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 algn="l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"/>
                      </a:pPr>
                      <a:r>
                        <a:rPr lang="pl-PL" sz="16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duszność,</a:t>
                      </a:r>
                      <a:endParaRPr lang="pl-PL" sz="16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 algn="l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"/>
                      </a:pPr>
                      <a:r>
                        <a:rPr lang="pl-PL" sz="16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utrata węchu o nagłym początku,</a:t>
                      </a:r>
                      <a:endParaRPr lang="pl-PL" sz="16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 algn="l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"/>
                      </a:pPr>
                      <a:r>
                        <a:rPr lang="pl-PL" sz="16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utrata lub zaburzenia smaku o nagłym początku.</a:t>
                      </a:r>
                      <a:endParaRPr lang="pl-PL" sz="16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144145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6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pl-PL" sz="16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 algn="l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pl-PL" sz="16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Jeśli dziecko lub pracownik szkoły w okresie 14 dni przed wystąpieniem objawów miał bliski kontakt z osobą, u której stwierdzono zakażenie COVID‐19 </a:t>
                      </a:r>
                      <a:endParaRPr lang="pl-PL" sz="16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9535" marR="89535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100000">
                          <a:srgbClr val="0C2032"/>
                        </a:gs>
                        <a:gs pos="30000">
                          <a:srgbClr val="0C2032">
                            <a:alpha val="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25" name="Tabela 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55342663"/>
              </p:ext>
            </p:extLst>
          </p:nvPr>
        </p:nvGraphicFramePr>
        <p:xfrm>
          <a:off x="6214150" y="1311759"/>
          <a:ext cx="5625549" cy="442229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62554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48095">
                <a:tc>
                  <a:txBody>
                    <a:bodyPr/>
                    <a:lstStyle/>
                    <a:p>
                      <a:pPr algn="ctr"/>
                      <a:r>
                        <a:rPr lang="pl-PL" sz="18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Organizacyjne</a:t>
                      </a:r>
                      <a:endParaRPr lang="pl-PL" sz="2800" b="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Proxima Nova" panose="02000506030000020004" pitchFamily="50" charset="0"/>
                      </a:endParaRPr>
                    </a:p>
                  </a:txBody>
                  <a:tcPr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FF0000"/>
                        </a:gs>
                        <a:gs pos="100000">
                          <a:srgbClr val="FF0000">
                            <a:alpha val="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74196">
                <a:tc>
                  <a:txBody>
                    <a:bodyPr/>
                    <a:lstStyle/>
                    <a:p>
                      <a:pPr marL="171450" indent="-171450" algn="l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pl-PL" sz="16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Liczba przypadków COVID‐19 w szkole</a:t>
                      </a:r>
                      <a:endParaRPr lang="pl-PL" sz="16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171450" indent="-171450" algn="l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pl-PL" sz="16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Rodzaj szkoły (podstawowa /średnia, specjalna/ integracyjna)</a:t>
                      </a:r>
                      <a:endParaRPr lang="pl-PL" sz="16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171450" indent="-171450" algn="l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pl-PL" sz="16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Warunki urbanizacyjne/zagęszczenie ludzi na danym terenie</a:t>
                      </a:r>
                    </a:p>
                    <a:p>
                      <a:pPr marL="171450" indent="-171450" algn="l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pl-PL" sz="16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Warunki organizacyjne/ architektoniczne szkoły:</a:t>
                      </a:r>
                    </a:p>
                    <a:p>
                      <a:pPr marL="0" indent="0" algn="l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endParaRPr lang="pl-PL" sz="16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lvl="0" indent="0" algn="l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Century" panose="02040604050505020304" pitchFamily="18" charset="0"/>
                        <a:buNone/>
                      </a:pPr>
                      <a:r>
                        <a:rPr lang="pl-PL" sz="16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-mała szkoła/ duża szkoła (powierzchnia na osobę) </a:t>
                      </a:r>
                      <a:endParaRPr lang="pl-PL" sz="16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lvl="0" indent="0" algn="l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Century" panose="02040604050505020304" pitchFamily="18" charset="0"/>
                        <a:buNone/>
                      </a:pPr>
                      <a:r>
                        <a:rPr lang="pl-PL" sz="16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pl-PL" sz="16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możliwość odizolowania części klas od pozostałych w kontekście </a:t>
                      </a:r>
                      <a:r>
                        <a:rPr lang="pl-PL" sz="160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sal</a:t>
                      </a:r>
                      <a:r>
                        <a:rPr lang="pl-PL" sz="16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i ciągów komunikacyjnych </a:t>
                      </a:r>
                      <a:endParaRPr lang="pl-PL" sz="16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lvl="0" indent="0" algn="l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Century" panose="02040604050505020304" pitchFamily="18" charset="0"/>
                        <a:buNone/>
                      </a:pPr>
                      <a:r>
                        <a:rPr lang="pl-PL" sz="16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pl-PL" sz="16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liczba  wejść do szkoły</a:t>
                      </a:r>
                    </a:p>
                    <a:p>
                      <a:pPr marL="0" lvl="0" indent="0" algn="l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Century" panose="02040604050505020304" pitchFamily="18" charset="0"/>
                        <a:buNone/>
                      </a:pPr>
                      <a:r>
                        <a:rPr lang="pl-PL" sz="16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-stan wentylacji – możliwość stosowania zalecanych procedur</a:t>
                      </a:r>
                    </a:p>
                    <a:p>
                      <a:pPr marL="0" lvl="0" indent="0" algn="l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Century" panose="02040604050505020304" pitchFamily="18" charset="0"/>
                        <a:buNone/>
                      </a:pPr>
                      <a:r>
                        <a:rPr lang="pl-PL" sz="16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-mieszanie się kadry pedagogicznej i pracowników obsługi szkoły</a:t>
                      </a:r>
                    </a:p>
                    <a:p>
                      <a:pPr marL="0" lvl="0" indent="0" algn="l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Century" panose="02040604050505020304" pitchFamily="18" charset="0"/>
                        <a:buNone/>
                      </a:pPr>
                      <a:r>
                        <a:rPr lang="pl-PL" sz="16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-inne istotne z punktu widzenia dyrektora/ państwowego powiatowego inspektora sanitarnego </a:t>
                      </a:r>
                    </a:p>
                    <a:p>
                      <a:pPr marL="342900" lvl="0" indent="-342900" algn="l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Century" panose="02040604050505020304" pitchFamily="18" charset="0"/>
                        <a:buChar char="•"/>
                      </a:pPr>
                      <a:endParaRPr lang="pl-PL" sz="11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9535" marR="89535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0C2032"/>
                        </a:gs>
                        <a:gs pos="30000">
                          <a:srgbClr val="0C2032">
                            <a:alpha val="0"/>
                          </a:srgbClr>
                        </a:gs>
                      </a:gsLst>
                      <a:lin ang="162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5982602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50000"/>
              </a:schemeClr>
            </a:gs>
            <a:gs pos="100000">
              <a:srgbClr val="0C2032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asek ukośny 14"/>
          <p:cNvSpPr/>
          <p:nvPr/>
        </p:nvSpPr>
        <p:spPr>
          <a:xfrm>
            <a:off x="8970" y="-65360"/>
            <a:ext cx="3717209" cy="4225880"/>
          </a:xfrm>
          <a:prstGeom prst="diagStripe">
            <a:avLst/>
          </a:prstGeom>
          <a:gradFill>
            <a:gsLst>
              <a:gs pos="0">
                <a:schemeClr val="accent5">
                  <a:lumMod val="50000"/>
                  <a:alpha val="34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16" name="Pasek ukośny 15"/>
          <p:cNvSpPr/>
          <p:nvPr/>
        </p:nvSpPr>
        <p:spPr>
          <a:xfrm>
            <a:off x="8971" y="0"/>
            <a:ext cx="5330049" cy="6059424"/>
          </a:xfrm>
          <a:prstGeom prst="diagStripe">
            <a:avLst>
              <a:gd name="adj" fmla="val 78793"/>
            </a:avLst>
          </a:prstGeom>
          <a:gradFill>
            <a:gsLst>
              <a:gs pos="0">
                <a:schemeClr val="accent5">
                  <a:lumMod val="50000"/>
                  <a:alpha val="34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17" name="Pasek ukośny 16"/>
          <p:cNvSpPr/>
          <p:nvPr/>
        </p:nvSpPr>
        <p:spPr>
          <a:xfrm>
            <a:off x="-158668" y="-51241"/>
            <a:ext cx="4182028" cy="4754305"/>
          </a:xfrm>
          <a:prstGeom prst="diagStripe">
            <a:avLst>
              <a:gd name="adj" fmla="val 78793"/>
            </a:avLst>
          </a:prstGeom>
          <a:gradFill>
            <a:gsLst>
              <a:gs pos="0">
                <a:schemeClr val="accent5">
                  <a:lumMod val="50000"/>
                  <a:alpha val="34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18" name="Pasek ukośny 17"/>
          <p:cNvSpPr/>
          <p:nvPr/>
        </p:nvSpPr>
        <p:spPr>
          <a:xfrm>
            <a:off x="0" y="0"/>
            <a:ext cx="1513488" cy="1720596"/>
          </a:xfrm>
          <a:prstGeom prst="diagStripe">
            <a:avLst>
              <a:gd name="adj" fmla="val 47099"/>
            </a:avLst>
          </a:prstGeom>
          <a:gradFill>
            <a:gsLst>
              <a:gs pos="0">
                <a:schemeClr val="accent5">
                  <a:lumMod val="50000"/>
                  <a:alpha val="34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19" name="Pasek ukośny 18"/>
          <p:cNvSpPr/>
          <p:nvPr/>
        </p:nvSpPr>
        <p:spPr>
          <a:xfrm rot="10800000">
            <a:off x="8572500" y="1910248"/>
            <a:ext cx="3619500" cy="4114800"/>
          </a:xfrm>
          <a:prstGeom prst="diagStripe">
            <a:avLst/>
          </a:prstGeom>
          <a:gradFill>
            <a:gsLst>
              <a:gs pos="0">
                <a:schemeClr val="accent5">
                  <a:lumMod val="50000"/>
                  <a:alpha val="55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20" name="Pasek ukośny 19"/>
          <p:cNvSpPr/>
          <p:nvPr/>
        </p:nvSpPr>
        <p:spPr>
          <a:xfrm rot="10800000">
            <a:off x="7833359" y="1295194"/>
            <a:ext cx="4160519" cy="4729853"/>
          </a:xfrm>
          <a:prstGeom prst="diagStripe">
            <a:avLst>
              <a:gd name="adj" fmla="val 74084"/>
            </a:avLst>
          </a:prstGeom>
          <a:gradFill>
            <a:gsLst>
              <a:gs pos="0">
                <a:schemeClr val="accent5">
                  <a:lumMod val="50000"/>
                  <a:alpha val="55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21" name="Równoległobok 20"/>
          <p:cNvSpPr/>
          <p:nvPr/>
        </p:nvSpPr>
        <p:spPr>
          <a:xfrm>
            <a:off x="5317650" y="0"/>
            <a:ext cx="6808428" cy="6059424"/>
          </a:xfrm>
          <a:prstGeom prst="parallelogram">
            <a:avLst>
              <a:gd name="adj" fmla="val 83806"/>
            </a:avLst>
          </a:prstGeom>
          <a:gradFill>
            <a:gsLst>
              <a:gs pos="0">
                <a:schemeClr val="accent5">
                  <a:lumMod val="50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2" name="Równoległobok 21"/>
          <p:cNvSpPr/>
          <p:nvPr/>
        </p:nvSpPr>
        <p:spPr>
          <a:xfrm>
            <a:off x="1073250" y="0"/>
            <a:ext cx="6808428" cy="6059424"/>
          </a:xfrm>
          <a:prstGeom prst="parallelogram">
            <a:avLst>
              <a:gd name="adj" fmla="val 83806"/>
            </a:avLst>
          </a:prstGeom>
          <a:gradFill>
            <a:gsLst>
              <a:gs pos="0">
                <a:schemeClr val="accent5">
                  <a:lumMod val="50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3" name="Równoległobok 22"/>
          <p:cNvSpPr/>
          <p:nvPr/>
        </p:nvSpPr>
        <p:spPr>
          <a:xfrm>
            <a:off x="1781237" y="0"/>
            <a:ext cx="6808428" cy="6059424"/>
          </a:xfrm>
          <a:prstGeom prst="parallelogram">
            <a:avLst>
              <a:gd name="adj" fmla="val 83806"/>
            </a:avLst>
          </a:prstGeom>
          <a:gradFill>
            <a:gsLst>
              <a:gs pos="0">
                <a:schemeClr val="accent5">
                  <a:lumMod val="50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1" name="Równoległobok 10"/>
          <p:cNvSpPr/>
          <p:nvPr/>
        </p:nvSpPr>
        <p:spPr>
          <a:xfrm>
            <a:off x="438175" y="879261"/>
            <a:ext cx="10760256" cy="352806"/>
          </a:xfrm>
          <a:prstGeom prst="parallelogram">
            <a:avLst/>
          </a:prstGeom>
          <a:noFill/>
          <a:ln>
            <a:noFill/>
          </a:ln>
          <a:effectLst>
            <a:outerShdw blurRad="279400" dist="508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pl-PL" sz="2000" b="1" dirty="0"/>
              <a:t>Kluczowe kryteria /przesłanki, które bierze pod uwagę Państwowy Powiatowy Inspektor Sanitarny </a:t>
            </a:r>
            <a:br>
              <a:rPr lang="pl-PL" sz="2000" b="1" dirty="0"/>
            </a:br>
            <a:r>
              <a:rPr lang="pl-PL" sz="2000" b="1" dirty="0"/>
              <a:t>wydający opinie o zmianie trybu nauczania</a:t>
            </a:r>
            <a:endParaRPr lang="pl-PL" sz="2000" dirty="0"/>
          </a:p>
          <a:p>
            <a:pPr algn="ctr"/>
            <a:endParaRPr lang="pl-PL" sz="2800" b="1" dirty="0">
              <a:solidFill>
                <a:schemeClr val="bg1"/>
              </a:solidFill>
              <a:latin typeface="Proxima Nova" panose="02000506030000020004" pitchFamily="50" charset="0"/>
            </a:endParaRPr>
          </a:p>
        </p:txBody>
      </p:sp>
      <p:sp>
        <p:nvSpPr>
          <p:cNvPr id="3" name="Prostokąt 2"/>
          <p:cNvSpPr/>
          <p:nvPr/>
        </p:nvSpPr>
        <p:spPr>
          <a:xfrm>
            <a:off x="198120" y="190500"/>
            <a:ext cx="11795760" cy="5678424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59424"/>
            <a:ext cx="12192000" cy="798576"/>
          </a:xfrm>
          <a:prstGeom prst="rect">
            <a:avLst/>
          </a:prstGeom>
          <a:effectLst>
            <a:outerShdw blurRad="127000" dist="63500" dir="16200000" rotWithShape="0">
              <a:prstClr val="black">
                <a:alpha val="40000"/>
              </a:prstClr>
            </a:outerShdw>
          </a:effectLst>
        </p:spPr>
      </p:pic>
      <p:graphicFrame>
        <p:nvGraphicFramePr>
          <p:cNvPr id="4" name="Tabe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11740869"/>
              </p:ext>
            </p:extLst>
          </p:nvPr>
        </p:nvGraphicFramePr>
        <p:xfrm>
          <a:off x="339468" y="1314273"/>
          <a:ext cx="5166696" cy="455029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6669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48095">
                <a:tc>
                  <a:txBody>
                    <a:bodyPr/>
                    <a:lstStyle/>
                    <a:p>
                      <a:pPr algn="ctr"/>
                      <a:r>
                        <a:rPr lang="pl-PL" sz="18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Epidemiologiczne / Kliniczne</a:t>
                      </a:r>
                      <a:endParaRPr lang="pl-PL" sz="2800" b="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Proxima Nova" panose="02000506030000020004" pitchFamily="50" charset="0"/>
                      </a:endParaRPr>
                    </a:p>
                  </a:txBody>
                  <a:tcPr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92D050">
                            <a:alpha val="0"/>
                          </a:srgbClr>
                        </a:gs>
                        <a:gs pos="29000">
                          <a:srgbClr val="92D050"/>
                        </a:gs>
                        <a:gs pos="100000">
                          <a:srgbClr val="FF0000"/>
                        </a:gs>
                      </a:gsLst>
                      <a:lin ang="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74196">
                <a:tc>
                  <a:txBody>
                    <a:bodyPr/>
                    <a:lstStyle/>
                    <a:p>
                      <a:pPr marL="0" lvl="0" indent="0" algn="l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None/>
                      </a:pPr>
                      <a:r>
                        <a:rPr lang="pl-PL" sz="16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              Jako bliski kontakt należy rozumieć:</a:t>
                      </a:r>
                    </a:p>
                    <a:p>
                      <a:pPr marL="342900" lvl="0" indent="-342900" algn="l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pl-PL" sz="16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przebywanie w bezpośredniej bliskości (twarzą w twarz) z osobą chorą, w odległości mniejszej niż 2 m przez ponad 15minut,</a:t>
                      </a:r>
                    </a:p>
                    <a:p>
                      <a:pPr marL="342900" lvl="0" indent="-342900" algn="l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pl-PL" sz="16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bezpośredni kontakt fizyczny z osobą zakażoną wirusemCOVID‐19 (np. podanie ręki),</a:t>
                      </a:r>
                    </a:p>
                    <a:p>
                      <a:pPr marL="342900" lvl="0" indent="-342900" algn="l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pl-PL" sz="16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bezpośredni kontakt bez środków ochronnych z wydzielinami osoby z COVID‐19 (np. dotykanie zużytej chusteczki higienicznej, narażenie na kaszel osoby chorej),</a:t>
                      </a:r>
                    </a:p>
                    <a:p>
                      <a:pPr marL="342900" lvl="0" indent="-342900" algn="l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pl-PL" sz="16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przebywanie w tym samym pomieszczeniu, co chory z COVID 19 przez co najmniej 15minut (np. w mieszkaniu, w klasie, poczekalni szpitala/przychodni, sali konferencyjnej).</a:t>
                      </a:r>
                    </a:p>
                    <a:p>
                      <a:pPr marL="342900" lvl="0" indent="-342900" algn="l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endParaRPr lang="pl-PL" sz="16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9535" marR="89535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100000">
                          <a:srgbClr val="0C2032"/>
                        </a:gs>
                        <a:gs pos="30000">
                          <a:srgbClr val="0C2032">
                            <a:alpha val="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25" name="Tabela 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4345895"/>
              </p:ext>
            </p:extLst>
          </p:nvPr>
        </p:nvGraphicFramePr>
        <p:xfrm>
          <a:off x="6214150" y="1311759"/>
          <a:ext cx="5625549" cy="52347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62554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48095">
                <a:tc>
                  <a:txBody>
                    <a:bodyPr/>
                    <a:lstStyle/>
                    <a:p>
                      <a:pPr algn="ctr"/>
                      <a:r>
                        <a:rPr lang="pl-PL" sz="18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Organizacyjne</a:t>
                      </a:r>
                      <a:endParaRPr lang="pl-PL" sz="2800" b="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Proxima Nova" panose="02000506030000020004" pitchFamily="50" charset="0"/>
                      </a:endParaRPr>
                    </a:p>
                  </a:txBody>
                  <a:tcPr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FF0000"/>
                        </a:gs>
                        <a:gs pos="100000">
                          <a:srgbClr val="FF0000">
                            <a:alpha val="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74196">
                <a:tc>
                  <a:txBody>
                    <a:bodyPr/>
                    <a:lstStyle/>
                    <a:p>
                      <a:pPr marL="342900" lvl="0" indent="-342900" algn="l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Century" panose="02040604050505020304" pitchFamily="18" charset="0"/>
                        <a:buChar char="•"/>
                      </a:pPr>
                      <a:r>
                        <a:rPr lang="pl-PL" sz="14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możliwość zapewnienia dystansu społecznego w szkole </a:t>
                      </a:r>
                    </a:p>
                    <a:p>
                      <a:pPr marL="342900" lvl="0" indent="-342900" algn="l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Century" panose="02040604050505020304" pitchFamily="18" charset="0"/>
                        <a:buChar char="•"/>
                      </a:pPr>
                      <a:r>
                        <a:rPr lang="pl-PL" sz="14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kuchnia własna/ catering</a:t>
                      </a:r>
                    </a:p>
                    <a:p>
                      <a:pPr marL="342900" lvl="0" indent="-342900" algn="l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Century" panose="02040604050505020304" pitchFamily="18" charset="0"/>
                        <a:buChar char="•"/>
                      </a:pPr>
                      <a:r>
                        <a:rPr lang="pl-PL" sz="14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wielkość stołówki</a:t>
                      </a:r>
                    </a:p>
                    <a:p>
                      <a:pPr marL="342900" lvl="0" indent="-342900" algn="l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Century" panose="02040604050505020304" pitchFamily="18" charset="0"/>
                        <a:buChar char="•"/>
                      </a:pPr>
                      <a:r>
                        <a:rPr lang="pl-PL" sz="14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organizacja świetlicy (mieszanie dzieci z różnych klas)</a:t>
                      </a:r>
                    </a:p>
                    <a:p>
                      <a:pPr marL="342900" lvl="0" indent="-342900" algn="l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Century" panose="02040604050505020304" pitchFamily="18" charset="0"/>
                        <a:buChar char="•"/>
                      </a:pPr>
                      <a:r>
                        <a:rPr lang="pl-PL" sz="14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zajęcia dodatkowe (mieszanie dzieci, nauczycieli)</a:t>
                      </a:r>
                    </a:p>
                    <a:p>
                      <a:pPr marL="342900" lvl="0" indent="-342900" algn="l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Century" panose="02040604050505020304" pitchFamily="18" charset="0"/>
                        <a:buChar char="•"/>
                      </a:pPr>
                      <a:r>
                        <a:rPr lang="pl-PL" sz="14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organizacja pomocy naukowych (sprzęt </a:t>
                      </a:r>
                      <a:r>
                        <a:rPr lang="pl-PL" sz="1400" dirty="0" err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rtv</a:t>
                      </a:r>
                      <a:r>
                        <a:rPr lang="pl-PL" sz="14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i inne),</a:t>
                      </a:r>
                    </a:p>
                    <a:p>
                      <a:pPr marL="342900" lvl="0" indent="-342900" algn="l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Century" panose="02040604050505020304" pitchFamily="18" charset="0"/>
                        <a:buChar char="•"/>
                      </a:pPr>
                      <a:r>
                        <a:rPr lang="pl-PL" sz="14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dostępność do urządzeń higieniczno-sanitarnych </a:t>
                      </a:r>
                    </a:p>
                    <a:p>
                      <a:pPr marL="342900" lvl="0" indent="-342900" algn="l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Century" panose="02040604050505020304" pitchFamily="18" charset="0"/>
                        <a:buChar char="•"/>
                      </a:pPr>
                      <a:r>
                        <a:rPr lang="pl-PL" sz="14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liczba klas danego rocznika</a:t>
                      </a:r>
                    </a:p>
                    <a:p>
                      <a:pPr marL="342900" lvl="0" indent="-342900" algn="l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Century" panose="02040604050505020304" pitchFamily="18" charset="0"/>
                        <a:buChar char="•"/>
                      </a:pPr>
                      <a:r>
                        <a:rPr lang="pl-PL" sz="14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liczba  dzieci w klasach</a:t>
                      </a:r>
                    </a:p>
                    <a:p>
                      <a:pPr marL="342900" lvl="0" indent="-342900" algn="l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Century" panose="02040604050505020304" pitchFamily="18" charset="0"/>
                        <a:buChar char="•"/>
                      </a:pPr>
                      <a:r>
                        <a:rPr lang="pl-PL" sz="14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możliwości organizacji przerw dla poszczególnych klas o różnych godzinach</a:t>
                      </a:r>
                    </a:p>
                    <a:p>
                      <a:pPr marL="342900" lvl="0" indent="-342900" algn="l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Century" panose="02040604050505020304" pitchFamily="18" charset="0"/>
                        <a:buChar char="•"/>
                      </a:pPr>
                      <a:r>
                        <a:rPr lang="pl-PL" sz="14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liczby  nauczycieli mających zajęcia w ciągu dnia z dana klasą i ich kontaktów z innymi klasami </a:t>
                      </a:r>
                    </a:p>
                    <a:p>
                      <a:pPr marL="342900" lvl="0" indent="-342900" algn="l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Century" panose="02040604050505020304" pitchFamily="18" charset="0"/>
                        <a:buChar char="•"/>
                      </a:pPr>
                      <a:r>
                        <a:rPr lang="pl-PL" sz="14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mieszanie się kadry pedagogicznej i pracowników obsługi szkoły</a:t>
                      </a:r>
                    </a:p>
                    <a:p>
                      <a:pPr marL="342900" lvl="0" indent="-342900" algn="l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Century" panose="02040604050505020304" pitchFamily="18" charset="0"/>
                        <a:buChar char="•"/>
                      </a:pPr>
                      <a:endParaRPr lang="pl-PL" sz="11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9535" marR="89535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0C2032"/>
                        </a:gs>
                        <a:gs pos="30000">
                          <a:srgbClr val="0C2032">
                            <a:alpha val="0"/>
                          </a:srgbClr>
                        </a:gs>
                      </a:gsLst>
                      <a:lin ang="162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8471632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B0F0"/>
            </a:gs>
            <a:gs pos="100000">
              <a:srgbClr val="0082B0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Elipsa 84"/>
          <p:cNvSpPr/>
          <p:nvPr/>
        </p:nvSpPr>
        <p:spPr>
          <a:xfrm rot="3026738">
            <a:off x="7761377" y="3352435"/>
            <a:ext cx="4838789" cy="4870035"/>
          </a:xfrm>
          <a:prstGeom prst="ellipse">
            <a:avLst/>
          </a:prstGeom>
          <a:gradFill>
            <a:gsLst>
              <a:gs pos="36000">
                <a:schemeClr val="bg1">
                  <a:alpha val="0"/>
                </a:schemeClr>
              </a:gs>
              <a:gs pos="100000">
                <a:schemeClr val="bg1">
                  <a:alpha val="47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  <a:effectLst/>
          <a:scene3d>
            <a:camera prst="orthographicFront"/>
            <a:lightRig rig="glow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2400" b="1" dirty="0">
              <a:solidFill>
                <a:srgbClr val="0F273D"/>
              </a:solidFill>
              <a:latin typeface="Proxima Nova" panose="02000506030000020004" pitchFamily="50" charset="0"/>
            </a:endParaRPr>
          </a:p>
        </p:txBody>
      </p:sp>
      <p:sp>
        <p:nvSpPr>
          <p:cNvPr id="86" name="Elipsa 85"/>
          <p:cNvSpPr/>
          <p:nvPr/>
        </p:nvSpPr>
        <p:spPr>
          <a:xfrm>
            <a:off x="-681851" y="4428076"/>
            <a:ext cx="2863207" cy="2881696"/>
          </a:xfrm>
          <a:prstGeom prst="ellipse">
            <a:avLst/>
          </a:prstGeom>
          <a:gradFill>
            <a:gsLst>
              <a:gs pos="36000">
                <a:schemeClr val="bg1">
                  <a:alpha val="0"/>
                </a:schemeClr>
              </a:gs>
              <a:gs pos="100000">
                <a:schemeClr val="bg1">
                  <a:alpha val="47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  <a:effectLst/>
          <a:scene3d>
            <a:camera prst="orthographicFront"/>
            <a:lightRig rig="glow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2400" b="1" dirty="0">
              <a:solidFill>
                <a:srgbClr val="0F273D"/>
              </a:solidFill>
              <a:latin typeface="Proxima Nova" panose="02000506030000020004" pitchFamily="50" charset="0"/>
            </a:endParaRPr>
          </a:p>
        </p:txBody>
      </p:sp>
      <p:sp>
        <p:nvSpPr>
          <p:cNvPr id="87" name="Elipsa 86"/>
          <p:cNvSpPr/>
          <p:nvPr/>
        </p:nvSpPr>
        <p:spPr>
          <a:xfrm rot="3026738">
            <a:off x="3184224" y="-1742977"/>
            <a:ext cx="4305206" cy="4333007"/>
          </a:xfrm>
          <a:prstGeom prst="ellipse">
            <a:avLst/>
          </a:prstGeom>
          <a:gradFill>
            <a:gsLst>
              <a:gs pos="36000">
                <a:schemeClr val="bg1">
                  <a:alpha val="0"/>
                </a:schemeClr>
              </a:gs>
              <a:gs pos="100000">
                <a:schemeClr val="bg1">
                  <a:alpha val="47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  <a:effectLst/>
          <a:scene3d>
            <a:camera prst="orthographicFront"/>
            <a:lightRig rig="glow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2400" b="1" dirty="0">
              <a:solidFill>
                <a:srgbClr val="0F273D"/>
              </a:solidFill>
              <a:latin typeface="Proxima Nova" panose="02000506030000020004" pitchFamily="50" charset="0"/>
            </a:endParaRP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59424"/>
            <a:ext cx="12192000" cy="798576"/>
          </a:xfrm>
          <a:prstGeom prst="rect">
            <a:avLst/>
          </a:prstGeom>
          <a:effectLst>
            <a:outerShdw blurRad="127000" dist="635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3" name="Prostokąt 2"/>
          <p:cNvSpPr/>
          <p:nvPr/>
        </p:nvSpPr>
        <p:spPr>
          <a:xfrm>
            <a:off x="198120" y="190500"/>
            <a:ext cx="11795760" cy="5678424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9" name="Równoległobok 38"/>
          <p:cNvSpPr/>
          <p:nvPr/>
        </p:nvSpPr>
        <p:spPr>
          <a:xfrm>
            <a:off x="1205450" y="775076"/>
            <a:ext cx="9781100" cy="643552"/>
          </a:xfrm>
          <a:prstGeom prst="parallelogram">
            <a:avLst/>
          </a:prstGeom>
          <a:gradFill>
            <a:gsLst>
              <a:gs pos="10000">
                <a:srgbClr val="E94F37">
                  <a:alpha val="0"/>
                </a:srgbClr>
              </a:gs>
              <a:gs pos="40000">
                <a:srgbClr val="E94F37"/>
              </a:gs>
              <a:gs pos="60000">
                <a:srgbClr val="E94F37"/>
              </a:gs>
              <a:gs pos="90000">
                <a:srgbClr val="E94F37">
                  <a:alpha val="0"/>
                </a:srgbClr>
              </a:gs>
            </a:gsLst>
            <a:lin ang="12000000" scaled="0"/>
          </a:gradFill>
          <a:ln>
            <a:noFill/>
          </a:ln>
          <a:effectLst>
            <a:outerShdw blurRad="279400" dist="508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72000" rtlCol="0" anchor="ctr"/>
          <a:lstStyle/>
          <a:p>
            <a:pPr algn="ctr"/>
            <a:r>
              <a:rPr lang="pl-PL" sz="3600" b="1" dirty="0">
                <a:solidFill>
                  <a:schemeClr val="bg1"/>
                </a:solidFill>
                <a:latin typeface="Proxima Nova" panose="02000506030000020004" pitchFamily="50" charset="0"/>
              </a:rPr>
              <a:t>Państwowa Inspekcja Sanitarna</a:t>
            </a:r>
            <a:endParaRPr lang="pl-PL" sz="3600" dirty="0">
              <a:solidFill>
                <a:schemeClr val="bg1"/>
              </a:solidFill>
              <a:latin typeface="Proxima Nova" panose="02000506030000020004" pitchFamily="50" charset="0"/>
            </a:endParaRPr>
          </a:p>
        </p:txBody>
      </p:sp>
      <p:grpSp>
        <p:nvGrpSpPr>
          <p:cNvPr id="65" name="Grupa 64"/>
          <p:cNvGrpSpPr/>
          <p:nvPr/>
        </p:nvGrpSpPr>
        <p:grpSpPr>
          <a:xfrm>
            <a:off x="866274" y="2322617"/>
            <a:ext cx="10459452" cy="1728966"/>
            <a:chOff x="2521478" y="2243368"/>
            <a:chExt cx="7060632" cy="904957"/>
          </a:xfrm>
        </p:grpSpPr>
        <p:sp>
          <p:nvSpPr>
            <p:cNvPr id="67" name="Prostokąt zaokrąglony 66"/>
            <p:cNvSpPr/>
            <p:nvPr/>
          </p:nvSpPr>
          <p:spPr>
            <a:xfrm>
              <a:off x="2521478" y="2243368"/>
              <a:ext cx="2913588" cy="904957"/>
            </a:xfrm>
            <a:prstGeom prst="roundRect">
              <a:avLst/>
            </a:prstGeom>
            <a:solidFill>
              <a:srgbClr val="044D7E"/>
            </a:solidFill>
            <a:ln w="317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36000" rtlCol="0" anchor="ctr"/>
            <a:lstStyle/>
            <a:p>
              <a:pPr algn="ctr"/>
              <a:r>
                <a:rPr lang="pl-PL" sz="2000" b="1" dirty="0">
                  <a:solidFill>
                    <a:schemeClr val="bg1"/>
                  </a:solidFill>
                  <a:latin typeface="Proxima Nova" panose="02000506030000020004" pitchFamily="50" charset="0"/>
                </a:rPr>
                <a:t>ocenia lokalną sytuację epidemiologiczną </a:t>
              </a:r>
              <a:br>
                <a:rPr lang="pl-PL" sz="2000" b="1" dirty="0">
                  <a:solidFill>
                    <a:schemeClr val="bg1"/>
                  </a:solidFill>
                  <a:latin typeface="Proxima Nova" panose="02000506030000020004" pitchFamily="50" charset="0"/>
                </a:rPr>
              </a:br>
              <a:r>
                <a:rPr lang="pl-PL" sz="2000" b="1" dirty="0">
                  <a:solidFill>
                    <a:schemeClr val="bg1"/>
                  </a:solidFill>
                  <a:latin typeface="Proxima Nova" panose="02000506030000020004" pitchFamily="50" charset="0"/>
                </a:rPr>
                <a:t>na danym obszarze</a:t>
              </a:r>
            </a:p>
          </p:txBody>
        </p:sp>
        <p:sp>
          <p:nvSpPr>
            <p:cNvPr id="73" name="Prostokąt zaokrąglony 72"/>
            <p:cNvSpPr/>
            <p:nvPr/>
          </p:nvSpPr>
          <p:spPr>
            <a:xfrm>
              <a:off x="6668522" y="2243368"/>
              <a:ext cx="2913588" cy="904957"/>
            </a:xfrm>
            <a:prstGeom prst="roundRect">
              <a:avLst/>
            </a:prstGeom>
            <a:solidFill>
              <a:srgbClr val="044D7E"/>
            </a:solidFill>
            <a:ln w="317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36000" rtlCol="0" anchor="ctr"/>
            <a:lstStyle/>
            <a:p>
              <a:pPr algn="ctr"/>
              <a:r>
                <a:rPr lang="pl-PL" sz="2000" b="1" dirty="0">
                  <a:solidFill>
                    <a:schemeClr val="bg1"/>
                  </a:solidFill>
                  <a:latin typeface="Proxima Nova" panose="02000506030000020004" pitchFamily="50" charset="0"/>
                </a:rPr>
                <a:t>ustala wystąpienie przypadków </a:t>
              </a:r>
              <a:r>
                <a:rPr lang="pl-PL" sz="2000" b="1" dirty="0">
                  <a:solidFill>
                    <a:srgbClr val="00B0F0"/>
                  </a:solidFill>
                  <a:latin typeface="Proxima Nova" panose="02000506030000020004" pitchFamily="50" charset="0"/>
                </a:rPr>
                <a:t>zakażenia SARS-CoV-2 </a:t>
              </a:r>
              <a:r>
                <a:rPr lang="pl-PL" sz="2000" b="1" dirty="0">
                  <a:solidFill>
                    <a:schemeClr val="bg1"/>
                  </a:solidFill>
                  <a:latin typeface="Proxima Nova" panose="02000506030000020004" pitchFamily="50" charset="0"/>
                </a:rPr>
                <a:t>wśród uczniów lub pracowników szkoły</a:t>
              </a:r>
            </a:p>
          </p:txBody>
        </p:sp>
      </p:grpSp>
      <p:sp>
        <p:nvSpPr>
          <p:cNvPr id="75" name="Prostokąt zaokrąglony 74"/>
          <p:cNvSpPr/>
          <p:nvPr/>
        </p:nvSpPr>
        <p:spPr>
          <a:xfrm>
            <a:off x="3937940" y="4416186"/>
            <a:ext cx="4316120" cy="904957"/>
          </a:xfrm>
          <a:prstGeom prst="roundRect">
            <a:avLst/>
          </a:prstGeom>
          <a:solidFill>
            <a:schemeClr val="bg1"/>
          </a:solidFill>
          <a:ln w="317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36000" rtlCol="0" anchor="ctr"/>
          <a:lstStyle/>
          <a:p>
            <a:pPr algn="ctr"/>
            <a:r>
              <a:rPr lang="pl-PL" sz="2000" b="1" dirty="0">
                <a:solidFill>
                  <a:srgbClr val="044D7E"/>
                </a:solidFill>
                <a:latin typeface="Proxima Nova" panose="02000506030000020004" pitchFamily="50" charset="0"/>
              </a:rPr>
              <a:t>wydaje opinię dotyczącą zakresu zawieszenia zajęć stacjonarnych</a:t>
            </a:r>
          </a:p>
        </p:txBody>
      </p:sp>
      <p:cxnSp>
        <p:nvCxnSpPr>
          <p:cNvPr id="78" name="Łącznik prosty ze strzałką 77"/>
          <p:cNvCxnSpPr>
            <a:stCxn id="73" idx="2"/>
            <a:endCxn id="75" idx="3"/>
          </p:cNvCxnSpPr>
          <p:nvPr/>
        </p:nvCxnSpPr>
        <p:spPr>
          <a:xfrm flipH="1">
            <a:off x="8254060" y="4051583"/>
            <a:ext cx="913606" cy="817082"/>
          </a:xfrm>
          <a:prstGeom prst="straightConnector1">
            <a:avLst/>
          </a:prstGeom>
          <a:ln w="635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9" name="Grupa 78"/>
          <p:cNvGrpSpPr/>
          <p:nvPr/>
        </p:nvGrpSpPr>
        <p:grpSpPr>
          <a:xfrm>
            <a:off x="553616" y="190500"/>
            <a:ext cx="1741993" cy="2180905"/>
            <a:chOff x="648537" y="472542"/>
            <a:chExt cx="1434901" cy="1796438"/>
          </a:xfrm>
        </p:grpSpPr>
        <p:pic>
          <p:nvPicPr>
            <p:cNvPr id="80" name="Obraz 7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0731" y="472542"/>
              <a:ext cx="1270514" cy="1796438"/>
            </a:xfrm>
            <a:prstGeom prst="rect">
              <a:avLst/>
            </a:prstGeom>
          </p:spPr>
        </p:pic>
        <p:sp>
          <p:nvSpPr>
            <p:cNvPr id="81" name="Elipsa 80"/>
            <p:cNvSpPr/>
            <p:nvPr/>
          </p:nvSpPr>
          <p:spPr>
            <a:xfrm>
              <a:off x="648537" y="629216"/>
              <a:ext cx="1434901" cy="1444167"/>
            </a:xfrm>
            <a:prstGeom prst="ellipse">
              <a:avLst/>
            </a:prstGeom>
            <a:gradFill>
              <a:gsLst>
                <a:gs pos="36000">
                  <a:schemeClr val="bg1">
                    <a:alpha val="0"/>
                  </a:schemeClr>
                </a:gs>
                <a:gs pos="100000">
                  <a:schemeClr val="bg1">
                    <a:alpha val="4700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/>
            <a:scene3d>
              <a:camera prst="orthographicFront"/>
              <a:lightRig rig="glow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2400" b="1" dirty="0">
                <a:solidFill>
                  <a:srgbClr val="0F273D"/>
                </a:solidFill>
                <a:latin typeface="Proxima Nova" panose="02000506030000020004" pitchFamily="50" charset="0"/>
              </a:endParaRPr>
            </a:p>
          </p:txBody>
        </p:sp>
      </p:grpSp>
      <p:grpSp>
        <p:nvGrpSpPr>
          <p:cNvPr id="82" name="Grupa 81"/>
          <p:cNvGrpSpPr/>
          <p:nvPr/>
        </p:nvGrpSpPr>
        <p:grpSpPr>
          <a:xfrm>
            <a:off x="9917176" y="54905"/>
            <a:ext cx="2076704" cy="2227696"/>
            <a:chOff x="2979037" y="3065177"/>
            <a:chExt cx="2393530" cy="2567557"/>
          </a:xfrm>
        </p:grpSpPr>
        <p:pic>
          <p:nvPicPr>
            <p:cNvPr id="83" name="Obraz 8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468891">
              <a:off x="3281981" y="3065177"/>
              <a:ext cx="1815881" cy="2567557"/>
            </a:xfrm>
            <a:prstGeom prst="rect">
              <a:avLst/>
            </a:prstGeom>
            <a:effectLst>
              <a:outerShdw blurRad="215900" dist="1778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84" name="Elipsa 83"/>
            <p:cNvSpPr/>
            <p:nvPr/>
          </p:nvSpPr>
          <p:spPr>
            <a:xfrm>
              <a:off x="2979037" y="3122324"/>
              <a:ext cx="2393530" cy="2408986"/>
            </a:xfrm>
            <a:prstGeom prst="ellipse">
              <a:avLst/>
            </a:prstGeom>
            <a:gradFill>
              <a:gsLst>
                <a:gs pos="36000">
                  <a:schemeClr val="bg1">
                    <a:alpha val="0"/>
                  </a:schemeClr>
                </a:gs>
                <a:gs pos="100000">
                  <a:schemeClr val="bg1">
                    <a:alpha val="4700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/>
            <a:scene3d>
              <a:camera prst="orthographicFront"/>
              <a:lightRig rig="glow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2400" b="1" dirty="0">
                <a:solidFill>
                  <a:srgbClr val="0F273D"/>
                </a:solidFill>
                <a:latin typeface="Proxima Nova" panose="02000506030000020004" pitchFamily="50" charset="0"/>
              </a:endParaRPr>
            </a:p>
          </p:txBody>
        </p:sp>
      </p:grpSp>
      <p:cxnSp>
        <p:nvCxnSpPr>
          <p:cNvPr id="26" name="Łącznik prosty ze strzałką 25"/>
          <p:cNvCxnSpPr>
            <a:stCxn id="67" idx="2"/>
            <a:endCxn id="75" idx="1"/>
          </p:cNvCxnSpPr>
          <p:nvPr/>
        </p:nvCxnSpPr>
        <p:spPr>
          <a:xfrm>
            <a:off x="3024334" y="4051583"/>
            <a:ext cx="913606" cy="817082"/>
          </a:xfrm>
          <a:prstGeom prst="straightConnector1">
            <a:avLst/>
          </a:prstGeom>
          <a:ln w="635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1751424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50000"/>
              </a:schemeClr>
            </a:gs>
            <a:gs pos="100000">
              <a:srgbClr val="0C2032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asek ukośny 14"/>
          <p:cNvSpPr/>
          <p:nvPr/>
        </p:nvSpPr>
        <p:spPr>
          <a:xfrm>
            <a:off x="8970" y="-65360"/>
            <a:ext cx="3717209" cy="4225880"/>
          </a:xfrm>
          <a:prstGeom prst="diagStripe">
            <a:avLst/>
          </a:prstGeom>
          <a:gradFill>
            <a:gsLst>
              <a:gs pos="0">
                <a:schemeClr val="accent5">
                  <a:lumMod val="50000"/>
                  <a:alpha val="34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16" name="Pasek ukośny 15"/>
          <p:cNvSpPr/>
          <p:nvPr/>
        </p:nvSpPr>
        <p:spPr>
          <a:xfrm>
            <a:off x="8971" y="0"/>
            <a:ext cx="5330049" cy="6059424"/>
          </a:xfrm>
          <a:prstGeom prst="diagStripe">
            <a:avLst>
              <a:gd name="adj" fmla="val 78793"/>
            </a:avLst>
          </a:prstGeom>
          <a:gradFill>
            <a:gsLst>
              <a:gs pos="0">
                <a:schemeClr val="accent5">
                  <a:lumMod val="50000"/>
                  <a:alpha val="34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17" name="Pasek ukośny 16"/>
          <p:cNvSpPr/>
          <p:nvPr/>
        </p:nvSpPr>
        <p:spPr>
          <a:xfrm>
            <a:off x="-158668" y="-51241"/>
            <a:ext cx="4182028" cy="4754305"/>
          </a:xfrm>
          <a:prstGeom prst="diagStripe">
            <a:avLst>
              <a:gd name="adj" fmla="val 78793"/>
            </a:avLst>
          </a:prstGeom>
          <a:gradFill>
            <a:gsLst>
              <a:gs pos="0">
                <a:schemeClr val="accent5">
                  <a:lumMod val="50000"/>
                  <a:alpha val="34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18" name="Pasek ukośny 17"/>
          <p:cNvSpPr/>
          <p:nvPr/>
        </p:nvSpPr>
        <p:spPr>
          <a:xfrm>
            <a:off x="0" y="0"/>
            <a:ext cx="1513488" cy="1720596"/>
          </a:xfrm>
          <a:prstGeom prst="diagStripe">
            <a:avLst>
              <a:gd name="adj" fmla="val 47099"/>
            </a:avLst>
          </a:prstGeom>
          <a:gradFill>
            <a:gsLst>
              <a:gs pos="0">
                <a:schemeClr val="accent5">
                  <a:lumMod val="50000"/>
                  <a:alpha val="34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19" name="Pasek ukośny 18"/>
          <p:cNvSpPr/>
          <p:nvPr/>
        </p:nvSpPr>
        <p:spPr>
          <a:xfrm rot="10800000">
            <a:off x="8572500" y="1910248"/>
            <a:ext cx="3619500" cy="4114800"/>
          </a:xfrm>
          <a:prstGeom prst="diagStripe">
            <a:avLst/>
          </a:prstGeom>
          <a:gradFill>
            <a:gsLst>
              <a:gs pos="0">
                <a:schemeClr val="accent5">
                  <a:lumMod val="50000"/>
                  <a:alpha val="55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20" name="Pasek ukośny 19"/>
          <p:cNvSpPr/>
          <p:nvPr/>
        </p:nvSpPr>
        <p:spPr>
          <a:xfrm rot="10800000">
            <a:off x="7833359" y="1295194"/>
            <a:ext cx="4160519" cy="4729853"/>
          </a:xfrm>
          <a:prstGeom prst="diagStripe">
            <a:avLst>
              <a:gd name="adj" fmla="val 74084"/>
            </a:avLst>
          </a:prstGeom>
          <a:gradFill>
            <a:gsLst>
              <a:gs pos="0">
                <a:schemeClr val="accent5">
                  <a:lumMod val="50000"/>
                  <a:alpha val="55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21" name="Równoległobok 20"/>
          <p:cNvSpPr/>
          <p:nvPr/>
        </p:nvSpPr>
        <p:spPr>
          <a:xfrm>
            <a:off x="5317650" y="0"/>
            <a:ext cx="6808428" cy="6059424"/>
          </a:xfrm>
          <a:prstGeom prst="parallelogram">
            <a:avLst>
              <a:gd name="adj" fmla="val 83806"/>
            </a:avLst>
          </a:prstGeom>
          <a:gradFill>
            <a:gsLst>
              <a:gs pos="0">
                <a:schemeClr val="accent5">
                  <a:lumMod val="50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2" name="Równoległobok 21"/>
          <p:cNvSpPr/>
          <p:nvPr/>
        </p:nvSpPr>
        <p:spPr>
          <a:xfrm>
            <a:off x="1073250" y="0"/>
            <a:ext cx="6808428" cy="6059424"/>
          </a:xfrm>
          <a:prstGeom prst="parallelogram">
            <a:avLst>
              <a:gd name="adj" fmla="val 83806"/>
            </a:avLst>
          </a:prstGeom>
          <a:gradFill>
            <a:gsLst>
              <a:gs pos="0">
                <a:schemeClr val="accent5">
                  <a:lumMod val="50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3" name="Równoległobok 22"/>
          <p:cNvSpPr/>
          <p:nvPr/>
        </p:nvSpPr>
        <p:spPr>
          <a:xfrm>
            <a:off x="4224282" y="0"/>
            <a:ext cx="6808428" cy="6059424"/>
          </a:xfrm>
          <a:prstGeom prst="parallelogram">
            <a:avLst>
              <a:gd name="adj" fmla="val 83806"/>
            </a:avLst>
          </a:prstGeom>
          <a:gradFill>
            <a:gsLst>
              <a:gs pos="0">
                <a:schemeClr val="accent5">
                  <a:lumMod val="50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" name="Prostokąt 2"/>
          <p:cNvSpPr/>
          <p:nvPr/>
        </p:nvSpPr>
        <p:spPr>
          <a:xfrm>
            <a:off x="198120" y="190500"/>
            <a:ext cx="11795760" cy="5678424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59424"/>
            <a:ext cx="12192000" cy="798576"/>
          </a:xfrm>
          <a:prstGeom prst="rect">
            <a:avLst/>
          </a:prstGeom>
          <a:effectLst>
            <a:outerShdw blurRad="127000" dist="635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28" name="Równoległobok 27"/>
          <p:cNvSpPr/>
          <p:nvPr/>
        </p:nvSpPr>
        <p:spPr>
          <a:xfrm>
            <a:off x="1274172" y="801934"/>
            <a:ext cx="10888980" cy="1157077"/>
          </a:xfrm>
          <a:prstGeom prst="parallelogram">
            <a:avLst/>
          </a:prstGeom>
          <a:gradFill>
            <a:gsLst>
              <a:gs pos="49000">
                <a:srgbClr val="00B0F0"/>
              </a:gs>
              <a:gs pos="100000">
                <a:srgbClr val="00B0F0"/>
              </a:gs>
              <a:gs pos="11000">
                <a:srgbClr val="00B0F0">
                  <a:alpha val="0"/>
                </a:srgbClr>
              </a:gs>
            </a:gsLst>
            <a:lin ang="12000000" scaled="0"/>
          </a:gradFill>
          <a:ln>
            <a:noFill/>
          </a:ln>
          <a:effectLst>
            <a:outerShdw blurRad="279400" dist="508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tIns="0" rIns="0" bIns="72000" rtlCol="0" anchor="ctr"/>
          <a:lstStyle/>
          <a:p>
            <a:r>
              <a:rPr lang="pl-PL" sz="2400" b="1" dirty="0">
                <a:solidFill>
                  <a:schemeClr val="bg1"/>
                </a:solidFill>
                <a:latin typeface="Proxima Nova" panose="02000506030000020004" pitchFamily="50" charset="0"/>
              </a:rPr>
              <a:t>Możliwe dodatkowe zalecenia dla dyrektorów szkół </a:t>
            </a:r>
            <a:br>
              <a:rPr lang="pl-PL" sz="2400" b="1" dirty="0">
                <a:solidFill>
                  <a:schemeClr val="bg1"/>
                </a:solidFill>
                <a:latin typeface="Proxima Nova" panose="02000506030000020004" pitchFamily="50" charset="0"/>
              </a:rPr>
            </a:br>
            <a:r>
              <a:rPr lang="pl-PL" sz="2400" b="1" dirty="0">
                <a:solidFill>
                  <a:schemeClr val="bg1"/>
                </a:solidFill>
                <a:latin typeface="Proxima Nova" panose="02000506030000020004" pitchFamily="50" charset="0"/>
              </a:rPr>
              <a:t>i placówek w strefie </a:t>
            </a:r>
            <a:r>
              <a:rPr lang="pl-PL" sz="2400" b="1" dirty="0">
                <a:solidFill>
                  <a:schemeClr val="bg1"/>
                </a:solidFill>
                <a:effectLst>
                  <a:outerShdw blurRad="190500" dist="127000" dir="2700000" algn="tl" rotWithShape="0">
                    <a:prstClr val="black">
                      <a:alpha val="40000"/>
                    </a:prstClr>
                  </a:outerShdw>
                </a:effectLst>
                <a:latin typeface="Proxima Nova" panose="02000506030000020004" pitchFamily="50" charset="0"/>
              </a:rPr>
              <a:t>ŻÓŁTEJ</a:t>
            </a:r>
            <a:r>
              <a:rPr lang="pl-PL" sz="2400" b="1" dirty="0">
                <a:solidFill>
                  <a:schemeClr val="bg1"/>
                </a:solidFill>
                <a:latin typeface="Proxima Nova" panose="02000506030000020004" pitchFamily="50" charset="0"/>
              </a:rPr>
              <a:t> i </a:t>
            </a:r>
            <a:r>
              <a:rPr lang="pl-PL" sz="2400" b="1" dirty="0">
                <a:solidFill>
                  <a:schemeClr val="bg1"/>
                </a:solidFill>
                <a:effectLst>
                  <a:outerShdw blurRad="190500" dist="127000" dir="2700000" algn="tl" rotWithShape="0">
                    <a:prstClr val="black">
                      <a:alpha val="40000"/>
                    </a:prstClr>
                  </a:outerShdw>
                </a:effectLst>
                <a:latin typeface="Proxima Nova" panose="02000506030000020004" pitchFamily="50" charset="0"/>
              </a:rPr>
              <a:t>CZERWONEJ</a:t>
            </a:r>
          </a:p>
        </p:txBody>
      </p:sp>
      <p:grpSp>
        <p:nvGrpSpPr>
          <p:cNvPr id="29" name="Grupa 28"/>
          <p:cNvGrpSpPr/>
          <p:nvPr/>
        </p:nvGrpSpPr>
        <p:grpSpPr>
          <a:xfrm>
            <a:off x="774076" y="622465"/>
            <a:ext cx="1478824" cy="1478822"/>
            <a:chOff x="2449398" y="558238"/>
            <a:chExt cx="1672989" cy="1672989"/>
          </a:xfrm>
          <a:effectLst>
            <a:outerShdw blurRad="127000" dist="1016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30" name="Elipsa 29"/>
            <p:cNvSpPr/>
            <p:nvPr/>
          </p:nvSpPr>
          <p:spPr>
            <a:xfrm>
              <a:off x="2449398" y="558238"/>
              <a:ext cx="1672989" cy="167298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pic>
          <p:nvPicPr>
            <p:cNvPr id="31" name="Obraz 3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66823" y="655321"/>
              <a:ext cx="1377660" cy="1434396"/>
            </a:xfrm>
            <a:prstGeom prst="rect">
              <a:avLst/>
            </a:prstGeom>
            <a:effectLst>
              <a:outerShdw blurRad="101600" dist="38100" dir="2700000" algn="tl" rotWithShape="0">
                <a:prstClr val="black">
                  <a:alpha val="70000"/>
                </a:prstClr>
              </a:outerShdw>
            </a:effectLst>
          </p:spPr>
        </p:pic>
      </p:grpSp>
      <p:grpSp>
        <p:nvGrpSpPr>
          <p:cNvPr id="5" name="Grupa 4"/>
          <p:cNvGrpSpPr/>
          <p:nvPr/>
        </p:nvGrpSpPr>
        <p:grpSpPr>
          <a:xfrm>
            <a:off x="1565668" y="1959011"/>
            <a:ext cx="9733439" cy="3909914"/>
            <a:chOff x="1610621" y="1959011"/>
            <a:chExt cx="9733439" cy="3909914"/>
          </a:xfrm>
        </p:grpSpPr>
        <p:sp>
          <p:nvSpPr>
            <p:cNvPr id="2" name="Prostokąt 1">
              <a:extLst>
                <a:ext uri="{FF2B5EF4-FFF2-40B4-BE49-F238E27FC236}">
                  <a16:creationId xmlns:a16="http://schemas.microsoft.com/office/drawing/2014/main" id="{1350A571-23B8-1F4E-BD92-C1DCB111A798}"/>
                </a:ext>
              </a:extLst>
            </p:cNvPr>
            <p:cNvSpPr/>
            <p:nvPr/>
          </p:nvSpPr>
          <p:spPr>
            <a:xfrm>
              <a:off x="2552074" y="1959011"/>
              <a:ext cx="8791986" cy="3909914"/>
            </a:xfrm>
            <a:prstGeom prst="rect">
              <a:avLst/>
            </a:prstGeom>
            <a:effectLst/>
          </p:spPr>
          <p:txBody>
            <a:bodyPr wrap="square" anchor="ctr" anchorCtr="0">
              <a:noAutofit/>
            </a:bodyPr>
            <a:lstStyle/>
            <a:p>
              <a:pPr defTabSz="914400" fontAlgn="base">
                <a:spcBef>
                  <a:spcPct val="0"/>
                </a:spcBef>
                <a:spcAft>
                  <a:spcPts val="4200"/>
                </a:spcAft>
                <a:buClr>
                  <a:srgbClr val="00B0F0"/>
                </a:buClr>
              </a:pPr>
              <a:r>
                <a:rPr lang="pl-PL" sz="2400" b="1" dirty="0">
                  <a:solidFill>
                    <a:schemeClr val="bg1"/>
                  </a:solidFill>
                  <a:latin typeface="Proxima Nova" panose="02000506030000020004" pitchFamily="50" charset="0"/>
                  <a:ea typeface="Lato" panose="020F0502020204030203" pitchFamily="34" charset="0"/>
                  <a:cs typeface="Lato" panose="020F0502020204030203" pitchFamily="34" charset="0"/>
                </a:rPr>
                <a:t>ograniczenie przebywania osób trzecich na terenie placówki</a:t>
              </a:r>
            </a:p>
            <a:p>
              <a:pPr defTabSz="914400" fontAlgn="base">
                <a:spcBef>
                  <a:spcPct val="0"/>
                </a:spcBef>
                <a:spcAft>
                  <a:spcPts val="4200"/>
                </a:spcAft>
                <a:buClr>
                  <a:srgbClr val="00B0F0"/>
                </a:buClr>
              </a:pPr>
              <a:r>
                <a:rPr lang="pl-PL" sz="2400" b="1" dirty="0">
                  <a:solidFill>
                    <a:schemeClr val="bg1"/>
                  </a:solidFill>
                  <a:latin typeface="Proxima Nova" panose="02000506030000020004" pitchFamily="50" charset="0"/>
                  <a:ea typeface="Lato" panose="020F0502020204030203" pitchFamily="34" charset="0"/>
                  <a:cs typeface="Lato" panose="020F0502020204030203" pitchFamily="34" charset="0"/>
                </a:rPr>
                <a:t>obowiązek zachowania dystansu w przestrzeniach wspólnych </a:t>
              </a:r>
              <a:br>
                <a:rPr lang="pl-PL" sz="2400" b="1" dirty="0">
                  <a:solidFill>
                    <a:schemeClr val="bg1"/>
                  </a:solidFill>
                  <a:latin typeface="Proxima Nova" panose="02000506030000020004" pitchFamily="50" charset="0"/>
                  <a:ea typeface="Lato" panose="020F0502020204030203" pitchFamily="34" charset="0"/>
                  <a:cs typeface="Lato" panose="020F0502020204030203" pitchFamily="34" charset="0"/>
                </a:rPr>
              </a:br>
              <a:r>
                <a:rPr lang="pl-PL" sz="2400" b="1" dirty="0">
                  <a:solidFill>
                    <a:schemeClr val="bg1"/>
                  </a:solidFill>
                  <a:latin typeface="Proxima Nova" panose="02000506030000020004" pitchFamily="50" charset="0"/>
                  <a:ea typeface="Lato" panose="020F0502020204030203" pitchFamily="34" charset="0"/>
                  <a:cs typeface="Lato" panose="020F0502020204030203" pitchFamily="34" charset="0"/>
                </a:rPr>
                <a:t>lub zasłanianie nosa i ust (korytarze, szatnia)</a:t>
              </a:r>
            </a:p>
            <a:p>
              <a:pPr defTabSz="914400" fontAlgn="base">
                <a:spcBef>
                  <a:spcPct val="0"/>
                </a:spcBef>
                <a:spcAft>
                  <a:spcPts val="4200"/>
                </a:spcAft>
                <a:buClr>
                  <a:srgbClr val="00B0F0"/>
                </a:buClr>
              </a:pPr>
              <a:r>
                <a:rPr lang="pl-PL" sz="2400" b="1" dirty="0">
                  <a:solidFill>
                    <a:schemeClr val="bg1"/>
                  </a:solidFill>
                  <a:latin typeface="Proxima Nova" panose="02000506030000020004" pitchFamily="50" charset="0"/>
                  <a:ea typeface="Lato" panose="020F0502020204030203" pitchFamily="34" charset="0"/>
                  <a:cs typeface="Lato" panose="020F0502020204030203" pitchFamily="34" charset="0"/>
                </a:rPr>
                <a:t>jedna klasa na jedną salę</a:t>
              </a:r>
            </a:p>
          </p:txBody>
        </p:sp>
        <p:pic>
          <p:nvPicPr>
            <p:cNvPr id="32" name="Obraz 3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10621" y="4641024"/>
              <a:ext cx="692097" cy="689318"/>
            </a:xfrm>
            <a:prstGeom prst="rect">
              <a:avLst/>
            </a:prstGeom>
            <a:effectLst>
              <a:glow rad="228600">
                <a:srgbClr val="00B0F0">
                  <a:alpha val="37000"/>
                </a:srgbClr>
              </a:glow>
            </a:effectLst>
          </p:spPr>
        </p:pic>
        <p:pic>
          <p:nvPicPr>
            <p:cNvPr id="33" name="Obraz 32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10621" y="3599989"/>
              <a:ext cx="692097" cy="689317"/>
            </a:xfrm>
            <a:prstGeom prst="rect">
              <a:avLst/>
            </a:prstGeom>
            <a:effectLst>
              <a:glow rad="228600">
                <a:srgbClr val="00B0F0">
                  <a:alpha val="37000"/>
                </a:srgbClr>
              </a:glow>
            </a:effectLst>
          </p:spPr>
        </p:pic>
        <p:pic>
          <p:nvPicPr>
            <p:cNvPr id="34" name="Obraz 33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12011" y="2477103"/>
              <a:ext cx="689317" cy="689317"/>
            </a:xfrm>
            <a:prstGeom prst="rect">
              <a:avLst/>
            </a:prstGeom>
            <a:effectLst>
              <a:glow rad="228600">
                <a:srgbClr val="00B0F0">
                  <a:alpha val="37000"/>
                </a:srgbClr>
              </a:glow>
            </a:effectLst>
          </p:spPr>
        </p:pic>
      </p:grpSp>
    </p:spTree>
    <p:extLst>
      <p:ext uri="{BB962C8B-B14F-4D97-AF65-F5344CB8AC3E}">
        <p14:creationId xmlns:p14="http://schemas.microsoft.com/office/powerpoint/2010/main" val="74033648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50000"/>
              </a:schemeClr>
            </a:gs>
            <a:gs pos="100000">
              <a:srgbClr val="0C2032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asek ukośny 14"/>
          <p:cNvSpPr/>
          <p:nvPr/>
        </p:nvSpPr>
        <p:spPr>
          <a:xfrm>
            <a:off x="8970" y="-65360"/>
            <a:ext cx="3717209" cy="4225880"/>
          </a:xfrm>
          <a:prstGeom prst="diagStripe">
            <a:avLst/>
          </a:prstGeom>
          <a:gradFill>
            <a:gsLst>
              <a:gs pos="0">
                <a:schemeClr val="accent5">
                  <a:lumMod val="50000"/>
                  <a:alpha val="34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16" name="Pasek ukośny 15"/>
          <p:cNvSpPr/>
          <p:nvPr/>
        </p:nvSpPr>
        <p:spPr>
          <a:xfrm>
            <a:off x="8971" y="0"/>
            <a:ext cx="5330049" cy="6059424"/>
          </a:xfrm>
          <a:prstGeom prst="diagStripe">
            <a:avLst>
              <a:gd name="adj" fmla="val 78793"/>
            </a:avLst>
          </a:prstGeom>
          <a:gradFill>
            <a:gsLst>
              <a:gs pos="0">
                <a:schemeClr val="accent5">
                  <a:lumMod val="50000"/>
                  <a:alpha val="34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17" name="Pasek ukośny 16"/>
          <p:cNvSpPr/>
          <p:nvPr/>
        </p:nvSpPr>
        <p:spPr>
          <a:xfrm>
            <a:off x="-158668" y="-51241"/>
            <a:ext cx="4182028" cy="4754305"/>
          </a:xfrm>
          <a:prstGeom prst="diagStripe">
            <a:avLst>
              <a:gd name="adj" fmla="val 78793"/>
            </a:avLst>
          </a:prstGeom>
          <a:gradFill>
            <a:gsLst>
              <a:gs pos="0">
                <a:schemeClr val="accent5">
                  <a:lumMod val="50000"/>
                  <a:alpha val="34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18" name="Pasek ukośny 17"/>
          <p:cNvSpPr/>
          <p:nvPr/>
        </p:nvSpPr>
        <p:spPr>
          <a:xfrm>
            <a:off x="0" y="0"/>
            <a:ext cx="1513488" cy="1720596"/>
          </a:xfrm>
          <a:prstGeom prst="diagStripe">
            <a:avLst>
              <a:gd name="adj" fmla="val 47099"/>
            </a:avLst>
          </a:prstGeom>
          <a:gradFill>
            <a:gsLst>
              <a:gs pos="0">
                <a:schemeClr val="accent5">
                  <a:lumMod val="50000"/>
                  <a:alpha val="34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19" name="Pasek ukośny 18"/>
          <p:cNvSpPr/>
          <p:nvPr/>
        </p:nvSpPr>
        <p:spPr>
          <a:xfrm rot="10800000">
            <a:off x="8572500" y="1910248"/>
            <a:ext cx="3619500" cy="4114800"/>
          </a:xfrm>
          <a:prstGeom prst="diagStripe">
            <a:avLst/>
          </a:prstGeom>
          <a:gradFill>
            <a:gsLst>
              <a:gs pos="0">
                <a:schemeClr val="accent5">
                  <a:lumMod val="50000"/>
                  <a:alpha val="55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20" name="Pasek ukośny 19"/>
          <p:cNvSpPr/>
          <p:nvPr/>
        </p:nvSpPr>
        <p:spPr>
          <a:xfrm rot="10800000">
            <a:off x="7833359" y="1295194"/>
            <a:ext cx="4160519" cy="4729853"/>
          </a:xfrm>
          <a:prstGeom prst="diagStripe">
            <a:avLst>
              <a:gd name="adj" fmla="val 74084"/>
            </a:avLst>
          </a:prstGeom>
          <a:gradFill>
            <a:gsLst>
              <a:gs pos="0">
                <a:schemeClr val="accent5">
                  <a:lumMod val="50000"/>
                  <a:alpha val="55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21" name="Równoległobok 20"/>
          <p:cNvSpPr/>
          <p:nvPr/>
        </p:nvSpPr>
        <p:spPr>
          <a:xfrm>
            <a:off x="5317650" y="0"/>
            <a:ext cx="6808428" cy="6059424"/>
          </a:xfrm>
          <a:prstGeom prst="parallelogram">
            <a:avLst>
              <a:gd name="adj" fmla="val 83806"/>
            </a:avLst>
          </a:prstGeom>
          <a:gradFill>
            <a:gsLst>
              <a:gs pos="0">
                <a:schemeClr val="accent5">
                  <a:lumMod val="50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2" name="Równoległobok 21"/>
          <p:cNvSpPr/>
          <p:nvPr/>
        </p:nvSpPr>
        <p:spPr>
          <a:xfrm>
            <a:off x="1073250" y="0"/>
            <a:ext cx="6808428" cy="6059424"/>
          </a:xfrm>
          <a:prstGeom prst="parallelogram">
            <a:avLst>
              <a:gd name="adj" fmla="val 83806"/>
            </a:avLst>
          </a:prstGeom>
          <a:gradFill>
            <a:gsLst>
              <a:gs pos="0">
                <a:schemeClr val="accent5">
                  <a:lumMod val="50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3" name="Równoległobok 22"/>
          <p:cNvSpPr/>
          <p:nvPr/>
        </p:nvSpPr>
        <p:spPr>
          <a:xfrm>
            <a:off x="1781237" y="0"/>
            <a:ext cx="6808428" cy="6059424"/>
          </a:xfrm>
          <a:prstGeom prst="parallelogram">
            <a:avLst>
              <a:gd name="adj" fmla="val 83806"/>
            </a:avLst>
          </a:prstGeom>
          <a:gradFill>
            <a:gsLst>
              <a:gs pos="0">
                <a:schemeClr val="accent5">
                  <a:lumMod val="50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1350A571-23B8-1F4E-BD92-C1DCB111A798}"/>
              </a:ext>
            </a:extLst>
          </p:cNvPr>
          <p:cNvSpPr/>
          <p:nvPr/>
        </p:nvSpPr>
        <p:spPr>
          <a:xfrm>
            <a:off x="2021304" y="1959011"/>
            <a:ext cx="9755893" cy="3921254"/>
          </a:xfrm>
          <a:prstGeom prst="rect">
            <a:avLst/>
          </a:prstGeom>
          <a:effectLst/>
        </p:spPr>
        <p:txBody>
          <a:bodyPr wrap="square" anchor="ctr" anchorCtr="0">
            <a:noAutofit/>
          </a:bodyPr>
          <a:lstStyle/>
          <a:p>
            <a:pPr defTabSz="914400" fontAlgn="base">
              <a:spcBef>
                <a:spcPct val="0"/>
              </a:spcBef>
              <a:spcAft>
                <a:spcPts val="3600"/>
              </a:spcAft>
              <a:buClr>
                <a:srgbClr val="00B0F0"/>
              </a:buClr>
            </a:pPr>
            <a:r>
              <a:rPr lang="pl-PL" sz="2200" b="1" dirty="0">
                <a:solidFill>
                  <a:schemeClr val="bg1"/>
                </a:solidFill>
                <a:latin typeface="Proxima Nova" panose="02000506030000020004" pitchFamily="50" charset="0"/>
                <a:ea typeface="Lato" panose="020F0502020204030203" pitchFamily="34" charset="0"/>
                <a:cs typeface="Lato" panose="020F0502020204030203" pitchFamily="34" charset="0"/>
              </a:rPr>
              <a:t>ustalenie grupy dzieci uprawnionych do korzystania z zajęć świetlicowych </a:t>
            </a:r>
          </a:p>
          <a:p>
            <a:pPr defTabSz="914400" fontAlgn="base">
              <a:spcBef>
                <a:spcPct val="0"/>
              </a:spcBef>
              <a:spcAft>
                <a:spcPts val="3600"/>
              </a:spcAft>
              <a:buClr>
                <a:srgbClr val="00B0F0"/>
              </a:buClr>
            </a:pPr>
            <a:r>
              <a:rPr lang="pl-PL" sz="2200" b="1" dirty="0">
                <a:solidFill>
                  <a:schemeClr val="bg1"/>
                </a:solidFill>
                <a:latin typeface="Proxima Nova" panose="02000506030000020004" pitchFamily="50" charset="0"/>
                <a:ea typeface="Lato" panose="020F0502020204030203" pitchFamily="34" charset="0"/>
                <a:cs typeface="Lato" panose="020F0502020204030203" pitchFamily="34" charset="0"/>
              </a:rPr>
              <a:t>pomiar temperatury ciała pracownikom przy wejściu do placówki</a:t>
            </a:r>
          </a:p>
          <a:p>
            <a:pPr defTabSz="914400" fontAlgn="base">
              <a:spcBef>
                <a:spcPct val="0"/>
              </a:spcBef>
              <a:spcAft>
                <a:spcPts val="3600"/>
              </a:spcAft>
              <a:buClr>
                <a:srgbClr val="00B0F0"/>
              </a:buClr>
            </a:pPr>
            <a:r>
              <a:rPr lang="pl-PL" sz="2200" b="1" dirty="0">
                <a:solidFill>
                  <a:schemeClr val="bg1"/>
                </a:solidFill>
                <a:latin typeface="Proxima Nova" panose="02000506030000020004" pitchFamily="50" charset="0"/>
                <a:ea typeface="Lato" panose="020F0502020204030203" pitchFamily="34" charset="0"/>
                <a:cs typeface="Lato" panose="020F0502020204030203" pitchFamily="34" charset="0"/>
              </a:rPr>
              <a:t>zakaz wyjść grupowych i wycieczek szkolnych</a:t>
            </a:r>
          </a:p>
          <a:p>
            <a:pPr defTabSz="914400" fontAlgn="base">
              <a:spcBef>
                <a:spcPct val="0"/>
              </a:spcBef>
              <a:spcAft>
                <a:spcPts val="3600"/>
              </a:spcAft>
              <a:buClr>
                <a:srgbClr val="00B0F0"/>
              </a:buClr>
            </a:pPr>
            <a:r>
              <a:rPr lang="pl-PL" sz="2200" b="1" dirty="0">
                <a:solidFill>
                  <a:schemeClr val="bg1"/>
                </a:solidFill>
                <a:latin typeface="Proxima Nova" panose="02000506030000020004" pitchFamily="50" charset="0"/>
                <a:ea typeface="Lato" panose="020F0502020204030203" pitchFamily="34" charset="0"/>
                <a:cs typeface="Lato" panose="020F0502020204030203" pitchFamily="34" charset="0"/>
              </a:rPr>
              <a:t>zajęcia wychowania fizycznego na powietrzu</a:t>
            </a:r>
          </a:p>
        </p:txBody>
      </p:sp>
      <p:sp>
        <p:nvSpPr>
          <p:cNvPr id="3" name="Prostokąt 2"/>
          <p:cNvSpPr/>
          <p:nvPr/>
        </p:nvSpPr>
        <p:spPr>
          <a:xfrm>
            <a:off x="198120" y="190500"/>
            <a:ext cx="11795760" cy="5678424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59424"/>
            <a:ext cx="12192000" cy="798576"/>
          </a:xfrm>
          <a:prstGeom prst="rect">
            <a:avLst/>
          </a:prstGeom>
          <a:effectLst>
            <a:outerShdw blurRad="127000" dist="635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39" name="Obraz 3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5278" y="4826477"/>
            <a:ext cx="565499" cy="565499"/>
          </a:xfrm>
          <a:prstGeom prst="rect">
            <a:avLst/>
          </a:prstGeom>
          <a:effectLst>
            <a:glow rad="228600">
              <a:srgbClr val="00B0F0">
                <a:alpha val="37000"/>
              </a:srgbClr>
            </a:glow>
          </a:effectLst>
        </p:spPr>
      </p:pic>
      <p:pic>
        <p:nvPicPr>
          <p:cNvPr id="42" name="Obraz 4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4138" y="4034571"/>
            <a:ext cx="567779" cy="565498"/>
          </a:xfrm>
          <a:prstGeom prst="rect">
            <a:avLst/>
          </a:prstGeom>
          <a:effectLst>
            <a:glow rad="228600">
              <a:srgbClr val="00B0F0">
                <a:alpha val="37000"/>
              </a:srgbClr>
            </a:glow>
          </a:effectLst>
        </p:spPr>
      </p:pic>
      <p:pic>
        <p:nvPicPr>
          <p:cNvPr id="43" name="Obraz 4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4138" y="3242978"/>
            <a:ext cx="567779" cy="565498"/>
          </a:xfrm>
          <a:prstGeom prst="rect">
            <a:avLst/>
          </a:prstGeom>
          <a:effectLst>
            <a:glow rad="228600">
              <a:srgbClr val="00B0F0">
                <a:alpha val="37000"/>
              </a:srgbClr>
            </a:glow>
          </a:effectLst>
        </p:spPr>
      </p:pic>
      <p:pic>
        <p:nvPicPr>
          <p:cNvPr id="44" name="Obraz 4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5278" y="2450695"/>
            <a:ext cx="565499" cy="565499"/>
          </a:xfrm>
          <a:prstGeom prst="rect">
            <a:avLst/>
          </a:prstGeom>
          <a:effectLst>
            <a:glow rad="228600">
              <a:srgbClr val="00B0F0">
                <a:alpha val="37000"/>
              </a:srgbClr>
            </a:glow>
          </a:effectLst>
        </p:spPr>
      </p:pic>
      <p:sp>
        <p:nvSpPr>
          <p:cNvPr id="24" name="Równoległobok 23"/>
          <p:cNvSpPr/>
          <p:nvPr/>
        </p:nvSpPr>
        <p:spPr>
          <a:xfrm>
            <a:off x="1274172" y="801934"/>
            <a:ext cx="10888980" cy="1157077"/>
          </a:xfrm>
          <a:prstGeom prst="parallelogram">
            <a:avLst/>
          </a:prstGeom>
          <a:gradFill>
            <a:gsLst>
              <a:gs pos="49000">
                <a:srgbClr val="00B0F0"/>
              </a:gs>
              <a:gs pos="100000">
                <a:srgbClr val="00B0F0"/>
              </a:gs>
              <a:gs pos="11000">
                <a:srgbClr val="00B0F0">
                  <a:alpha val="0"/>
                </a:srgbClr>
              </a:gs>
            </a:gsLst>
            <a:lin ang="12000000" scaled="0"/>
          </a:gradFill>
          <a:ln>
            <a:noFill/>
          </a:ln>
          <a:effectLst>
            <a:outerShdw blurRad="279400" dist="508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tIns="0" rIns="0" bIns="72000" rtlCol="0" anchor="ctr"/>
          <a:lstStyle/>
          <a:p>
            <a:r>
              <a:rPr lang="pl-PL" sz="2400" b="1" dirty="0">
                <a:solidFill>
                  <a:schemeClr val="bg1"/>
                </a:solidFill>
                <a:latin typeface="Proxima Nova" panose="02000506030000020004" pitchFamily="50" charset="0"/>
              </a:rPr>
              <a:t>Możliwe dodatkowe zalecenia dla dyrektorów szkół </a:t>
            </a:r>
            <a:br>
              <a:rPr lang="pl-PL" sz="2400" b="1" dirty="0">
                <a:solidFill>
                  <a:schemeClr val="bg1"/>
                </a:solidFill>
                <a:latin typeface="Proxima Nova" panose="02000506030000020004" pitchFamily="50" charset="0"/>
              </a:rPr>
            </a:br>
            <a:r>
              <a:rPr lang="pl-PL" sz="2400" b="1" dirty="0">
                <a:solidFill>
                  <a:schemeClr val="bg1"/>
                </a:solidFill>
                <a:latin typeface="Proxima Nova" panose="02000506030000020004" pitchFamily="50" charset="0"/>
              </a:rPr>
              <a:t>i placówek w strefie </a:t>
            </a:r>
            <a:r>
              <a:rPr lang="pl-PL" sz="2400" b="1" dirty="0">
                <a:solidFill>
                  <a:schemeClr val="bg1"/>
                </a:solidFill>
                <a:effectLst>
                  <a:outerShdw blurRad="190500" dist="127000" dir="2700000" algn="tl" rotWithShape="0">
                    <a:prstClr val="black">
                      <a:alpha val="40000"/>
                    </a:prstClr>
                  </a:outerShdw>
                </a:effectLst>
                <a:latin typeface="Proxima Nova" panose="02000506030000020004" pitchFamily="50" charset="0"/>
              </a:rPr>
              <a:t>ŻÓŁTEJ</a:t>
            </a:r>
            <a:r>
              <a:rPr lang="pl-PL" sz="2400" b="1" dirty="0">
                <a:solidFill>
                  <a:schemeClr val="bg1"/>
                </a:solidFill>
                <a:latin typeface="Proxima Nova" panose="02000506030000020004" pitchFamily="50" charset="0"/>
              </a:rPr>
              <a:t> i </a:t>
            </a:r>
            <a:r>
              <a:rPr lang="pl-PL" sz="2400" b="1" dirty="0">
                <a:solidFill>
                  <a:schemeClr val="bg1"/>
                </a:solidFill>
                <a:effectLst>
                  <a:outerShdw blurRad="190500" dist="127000" dir="2700000" algn="tl" rotWithShape="0">
                    <a:prstClr val="black">
                      <a:alpha val="40000"/>
                    </a:prstClr>
                  </a:outerShdw>
                </a:effectLst>
                <a:latin typeface="Proxima Nova" panose="02000506030000020004" pitchFamily="50" charset="0"/>
              </a:rPr>
              <a:t>CZERWONEJ</a:t>
            </a:r>
          </a:p>
        </p:txBody>
      </p:sp>
      <p:grpSp>
        <p:nvGrpSpPr>
          <p:cNvPr id="25" name="Grupa 24"/>
          <p:cNvGrpSpPr/>
          <p:nvPr/>
        </p:nvGrpSpPr>
        <p:grpSpPr>
          <a:xfrm>
            <a:off x="774076" y="622465"/>
            <a:ext cx="1478824" cy="1478822"/>
            <a:chOff x="2449398" y="558238"/>
            <a:chExt cx="1672989" cy="1672989"/>
          </a:xfrm>
          <a:effectLst>
            <a:outerShdw blurRad="127000" dist="1016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6" name="Elipsa 25"/>
            <p:cNvSpPr/>
            <p:nvPr/>
          </p:nvSpPr>
          <p:spPr>
            <a:xfrm>
              <a:off x="2449398" y="558238"/>
              <a:ext cx="1672989" cy="167298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pic>
          <p:nvPicPr>
            <p:cNvPr id="27" name="Obraz 26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66823" y="655321"/>
              <a:ext cx="1377660" cy="1434396"/>
            </a:xfrm>
            <a:prstGeom prst="rect">
              <a:avLst/>
            </a:prstGeom>
            <a:effectLst>
              <a:outerShdw blurRad="101600" dist="38100" dir="2700000" algn="tl" rotWithShape="0">
                <a:prstClr val="black">
                  <a:alpha val="7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243371354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50000"/>
              </a:schemeClr>
            </a:gs>
            <a:gs pos="100000">
              <a:srgbClr val="0C2032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asek ukośny 14"/>
          <p:cNvSpPr/>
          <p:nvPr/>
        </p:nvSpPr>
        <p:spPr>
          <a:xfrm>
            <a:off x="-23401" y="0"/>
            <a:ext cx="3717209" cy="4225880"/>
          </a:xfrm>
          <a:prstGeom prst="diagStripe">
            <a:avLst/>
          </a:prstGeom>
          <a:gradFill>
            <a:gsLst>
              <a:gs pos="0">
                <a:schemeClr val="accent5">
                  <a:lumMod val="50000"/>
                  <a:alpha val="34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rgbClr val="000000"/>
              </a:solidFill>
            </a:endParaRPr>
          </a:p>
        </p:txBody>
      </p:sp>
      <p:sp>
        <p:nvSpPr>
          <p:cNvPr id="16" name="Pasek ukośny 15"/>
          <p:cNvSpPr/>
          <p:nvPr/>
        </p:nvSpPr>
        <p:spPr>
          <a:xfrm>
            <a:off x="8971" y="0"/>
            <a:ext cx="5330049" cy="6059424"/>
          </a:xfrm>
          <a:prstGeom prst="diagStripe">
            <a:avLst>
              <a:gd name="adj" fmla="val 78793"/>
            </a:avLst>
          </a:prstGeom>
          <a:gradFill>
            <a:gsLst>
              <a:gs pos="0">
                <a:schemeClr val="accent5">
                  <a:lumMod val="50000"/>
                  <a:alpha val="34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rgbClr val="000000"/>
              </a:solidFill>
            </a:endParaRPr>
          </a:p>
        </p:txBody>
      </p:sp>
      <p:sp>
        <p:nvSpPr>
          <p:cNvPr id="17" name="Pasek ukośny 16"/>
          <p:cNvSpPr/>
          <p:nvPr/>
        </p:nvSpPr>
        <p:spPr>
          <a:xfrm>
            <a:off x="-158668" y="-51241"/>
            <a:ext cx="4182028" cy="4754305"/>
          </a:xfrm>
          <a:prstGeom prst="diagStripe">
            <a:avLst>
              <a:gd name="adj" fmla="val 78793"/>
            </a:avLst>
          </a:prstGeom>
          <a:gradFill>
            <a:gsLst>
              <a:gs pos="0">
                <a:schemeClr val="accent5">
                  <a:lumMod val="50000"/>
                  <a:alpha val="34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rgbClr val="000000"/>
              </a:solidFill>
            </a:endParaRPr>
          </a:p>
        </p:txBody>
      </p:sp>
      <p:sp>
        <p:nvSpPr>
          <p:cNvPr id="18" name="Pasek ukośny 17"/>
          <p:cNvSpPr/>
          <p:nvPr/>
        </p:nvSpPr>
        <p:spPr>
          <a:xfrm>
            <a:off x="0" y="0"/>
            <a:ext cx="1513488" cy="1720596"/>
          </a:xfrm>
          <a:prstGeom prst="diagStripe">
            <a:avLst>
              <a:gd name="adj" fmla="val 47099"/>
            </a:avLst>
          </a:prstGeom>
          <a:gradFill>
            <a:gsLst>
              <a:gs pos="0">
                <a:schemeClr val="accent5">
                  <a:lumMod val="50000"/>
                  <a:alpha val="34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rgbClr val="000000"/>
              </a:solidFill>
            </a:endParaRPr>
          </a:p>
        </p:txBody>
      </p:sp>
      <p:sp>
        <p:nvSpPr>
          <p:cNvPr id="19" name="Pasek ukośny 18"/>
          <p:cNvSpPr/>
          <p:nvPr/>
        </p:nvSpPr>
        <p:spPr>
          <a:xfrm rot="10800000">
            <a:off x="8572500" y="1910248"/>
            <a:ext cx="3619500" cy="4114800"/>
          </a:xfrm>
          <a:prstGeom prst="diagStripe">
            <a:avLst/>
          </a:prstGeom>
          <a:gradFill>
            <a:gsLst>
              <a:gs pos="0">
                <a:schemeClr val="accent5">
                  <a:lumMod val="50000"/>
                  <a:alpha val="55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rgbClr val="000000"/>
              </a:solidFill>
            </a:endParaRPr>
          </a:p>
        </p:txBody>
      </p:sp>
      <p:sp>
        <p:nvSpPr>
          <p:cNvPr id="20" name="Pasek ukośny 19"/>
          <p:cNvSpPr/>
          <p:nvPr/>
        </p:nvSpPr>
        <p:spPr>
          <a:xfrm rot="10800000">
            <a:off x="7833359" y="1295194"/>
            <a:ext cx="4160519" cy="4729853"/>
          </a:xfrm>
          <a:prstGeom prst="diagStripe">
            <a:avLst>
              <a:gd name="adj" fmla="val 74084"/>
            </a:avLst>
          </a:prstGeom>
          <a:gradFill>
            <a:gsLst>
              <a:gs pos="0">
                <a:schemeClr val="accent5">
                  <a:lumMod val="50000"/>
                  <a:alpha val="55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rgbClr val="000000"/>
              </a:solidFill>
            </a:endParaRPr>
          </a:p>
        </p:txBody>
      </p:sp>
      <p:sp>
        <p:nvSpPr>
          <p:cNvPr id="21" name="Równoległobok 20"/>
          <p:cNvSpPr/>
          <p:nvPr/>
        </p:nvSpPr>
        <p:spPr>
          <a:xfrm>
            <a:off x="5317650" y="0"/>
            <a:ext cx="6808428" cy="6059424"/>
          </a:xfrm>
          <a:prstGeom prst="parallelogram">
            <a:avLst>
              <a:gd name="adj" fmla="val 83806"/>
            </a:avLst>
          </a:prstGeom>
          <a:gradFill>
            <a:gsLst>
              <a:gs pos="0">
                <a:schemeClr val="accent5">
                  <a:lumMod val="50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rgbClr val="FFFFFF"/>
              </a:solidFill>
            </a:endParaRPr>
          </a:p>
        </p:txBody>
      </p:sp>
      <p:sp>
        <p:nvSpPr>
          <p:cNvPr id="22" name="Równoległobok 21"/>
          <p:cNvSpPr/>
          <p:nvPr/>
        </p:nvSpPr>
        <p:spPr>
          <a:xfrm>
            <a:off x="1073250" y="0"/>
            <a:ext cx="6808428" cy="6059424"/>
          </a:xfrm>
          <a:prstGeom prst="parallelogram">
            <a:avLst>
              <a:gd name="adj" fmla="val 83806"/>
            </a:avLst>
          </a:prstGeom>
          <a:gradFill>
            <a:gsLst>
              <a:gs pos="0">
                <a:schemeClr val="accent5">
                  <a:lumMod val="50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rgbClr val="FFFFFF"/>
              </a:solidFill>
            </a:endParaRPr>
          </a:p>
        </p:txBody>
      </p:sp>
      <p:sp>
        <p:nvSpPr>
          <p:cNvPr id="23" name="Równoległobok 22"/>
          <p:cNvSpPr/>
          <p:nvPr/>
        </p:nvSpPr>
        <p:spPr>
          <a:xfrm>
            <a:off x="1781237" y="0"/>
            <a:ext cx="6808428" cy="6059424"/>
          </a:xfrm>
          <a:prstGeom prst="parallelogram">
            <a:avLst>
              <a:gd name="adj" fmla="val 83806"/>
            </a:avLst>
          </a:prstGeom>
          <a:gradFill>
            <a:gsLst>
              <a:gs pos="0">
                <a:schemeClr val="accent5">
                  <a:lumMod val="50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rgbClr val="FFFFFF"/>
              </a:solidFill>
            </a:endParaRPr>
          </a:p>
        </p:txBody>
      </p:sp>
      <p:sp>
        <p:nvSpPr>
          <p:cNvPr id="3" name="Prostokąt 2"/>
          <p:cNvSpPr/>
          <p:nvPr/>
        </p:nvSpPr>
        <p:spPr>
          <a:xfrm>
            <a:off x="198120" y="190500"/>
            <a:ext cx="11795760" cy="5678424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rgbClr val="FFFFFF"/>
              </a:solidFill>
            </a:endParaRP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59424"/>
            <a:ext cx="12192000" cy="798576"/>
          </a:xfrm>
          <a:prstGeom prst="rect">
            <a:avLst/>
          </a:prstGeom>
          <a:effectLst>
            <a:outerShdw blurRad="127000" dist="635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6" name="pole tekstowe 5"/>
          <p:cNvSpPr txBox="1"/>
          <p:nvPr/>
        </p:nvSpPr>
        <p:spPr>
          <a:xfrm>
            <a:off x="198120" y="156123"/>
            <a:ext cx="11795758" cy="615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5400" b="1" dirty="0">
                <a:solidFill>
                  <a:srgbClr val="FFFF00"/>
                </a:solidFill>
              </a:rPr>
              <a:t>DEDYKOWANY KONTAKT </a:t>
            </a:r>
          </a:p>
          <a:p>
            <a:pPr algn="ctr"/>
            <a:r>
              <a:rPr lang="pl-PL" sz="6000" b="1" dirty="0">
                <a:solidFill>
                  <a:srgbClr val="FFFFFF"/>
                </a:solidFill>
              </a:rPr>
              <a:t>WYŁĄCZNIE DLA DYREKTORÓW </a:t>
            </a:r>
          </a:p>
          <a:p>
            <a:pPr algn="ctr"/>
            <a:r>
              <a:rPr lang="pl-PL" sz="4400" dirty="0">
                <a:solidFill>
                  <a:srgbClr val="FFFFFF"/>
                </a:solidFill>
              </a:rPr>
              <a:t>placówek oświatowych </a:t>
            </a:r>
          </a:p>
          <a:p>
            <a:pPr algn="ctr"/>
            <a:r>
              <a:rPr lang="pl-PL" sz="4800" b="1" u="sng" dirty="0">
                <a:solidFill>
                  <a:srgbClr val="FFFF00"/>
                </a:solidFill>
              </a:rPr>
              <a:t>z WROCŁAWIA i POWIATU WROCŁAWSKIEGO</a:t>
            </a:r>
          </a:p>
          <a:p>
            <a:pPr algn="ctr"/>
            <a:endParaRPr lang="pl-PL" sz="1400" b="1" dirty="0">
              <a:solidFill>
                <a:srgbClr val="FF0000"/>
              </a:solidFill>
            </a:endParaRPr>
          </a:p>
          <a:p>
            <a:pPr algn="ctr"/>
            <a:r>
              <a:rPr lang="pl-PL" sz="4000" b="1" dirty="0">
                <a:solidFill>
                  <a:srgbClr val="FFFFFF"/>
                </a:solidFill>
              </a:rPr>
              <a:t>do Powiatowej Stacji Sanitarno-Epidemiologicznej </a:t>
            </a:r>
          </a:p>
          <a:p>
            <a:pPr algn="ctr"/>
            <a:r>
              <a:rPr lang="pl-PL" sz="4000" b="1" dirty="0">
                <a:solidFill>
                  <a:srgbClr val="FFFFFF"/>
                </a:solidFill>
              </a:rPr>
              <a:t>we Wrocławiu</a:t>
            </a:r>
          </a:p>
          <a:p>
            <a:pPr algn="ctr"/>
            <a:r>
              <a:rPr lang="pl-PL" sz="8800" b="1" dirty="0">
                <a:solidFill>
                  <a:srgbClr val="FFFF00"/>
                </a:solidFill>
              </a:rPr>
              <a:t>+48 887 811 061</a:t>
            </a:r>
          </a:p>
        </p:txBody>
      </p:sp>
    </p:spTree>
    <p:extLst>
      <p:ext uri="{BB962C8B-B14F-4D97-AF65-F5344CB8AC3E}">
        <p14:creationId xmlns:p14="http://schemas.microsoft.com/office/powerpoint/2010/main" val="12359136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50000"/>
              </a:schemeClr>
            </a:gs>
            <a:gs pos="100000">
              <a:srgbClr val="0C2032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asek ukośny 14"/>
          <p:cNvSpPr/>
          <p:nvPr/>
        </p:nvSpPr>
        <p:spPr>
          <a:xfrm>
            <a:off x="-23401" y="0"/>
            <a:ext cx="3717209" cy="4225880"/>
          </a:xfrm>
          <a:prstGeom prst="diagStripe">
            <a:avLst/>
          </a:prstGeom>
          <a:gradFill>
            <a:gsLst>
              <a:gs pos="0">
                <a:schemeClr val="accent5">
                  <a:lumMod val="50000"/>
                  <a:alpha val="34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16" name="Pasek ukośny 15"/>
          <p:cNvSpPr/>
          <p:nvPr/>
        </p:nvSpPr>
        <p:spPr>
          <a:xfrm>
            <a:off x="8971" y="0"/>
            <a:ext cx="5330049" cy="6059424"/>
          </a:xfrm>
          <a:prstGeom prst="diagStripe">
            <a:avLst>
              <a:gd name="adj" fmla="val 78793"/>
            </a:avLst>
          </a:prstGeom>
          <a:gradFill>
            <a:gsLst>
              <a:gs pos="0">
                <a:schemeClr val="accent5">
                  <a:lumMod val="50000"/>
                  <a:alpha val="34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17" name="Pasek ukośny 16"/>
          <p:cNvSpPr/>
          <p:nvPr/>
        </p:nvSpPr>
        <p:spPr>
          <a:xfrm>
            <a:off x="-158668" y="-51241"/>
            <a:ext cx="4182028" cy="4754305"/>
          </a:xfrm>
          <a:prstGeom prst="diagStripe">
            <a:avLst>
              <a:gd name="adj" fmla="val 78793"/>
            </a:avLst>
          </a:prstGeom>
          <a:gradFill>
            <a:gsLst>
              <a:gs pos="0">
                <a:schemeClr val="accent5">
                  <a:lumMod val="50000"/>
                  <a:alpha val="34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18" name="Pasek ukośny 17"/>
          <p:cNvSpPr/>
          <p:nvPr/>
        </p:nvSpPr>
        <p:spPr>
          <a:xfrm>
            <a:off x="0" y="0"/>
            <a:ext cx="1513488" cy="1720596"/>
          </a:xfrm>
          <a:prstGeom prst="diagStripe">
            <a:avLst>
              <a:gd name="adj" fmla="val 47099"/>
            </a:avLst>
          </a:prstGeom>
          <a:gradFill>
            <a:gsLst>
              <a:gs pos="0">
                <a:schemeClr val="accent5">
                  <a:lumMod val="50000"/>
                  <a:alpha val="34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19" name="Pasek ukośny 18"/>
          <p:cNvSpPr/>
          <p:nvPr/>
        </p:nvSpPr>
        <p:spPr>
          <a:xfrm rot="10800000">
            <a:off x="8572500" y="1910248"/>
            <a:ext cx="3619500" cy="4114800"/>
          </a:xfrm>
          <a:prstGeom prst="diagStripe">
            <a:avLst/>
          </a:prstGeom>
          <a:gradFill>
            <a:gsLst>
              <a:gs pos="0">
                <a:schemeClr val="accent5">
                  <a:lumMod val="50000"/>
                  <a:alpha val="55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20" name="Pasek ukośny 19"/>
          <p:cNvSpPr/>
          <p:nvPr/>
        </p:nvSpPr>
        <p:spPr>
          <a:xfrm rot="10800000">
            <a:off x="7833359" y="1295194"/>
            <a:ext cx="4160519" cy="4729853"/>
          </a:xfrm>
          <a:prstGeom prst="diagStripe">
            <a:avLst>
              <a:gd name="adj" fmla="val 74084"/>
            </a:avLst>
          </a:prstGeom>
          <a:gradFill>
            <a:gsLst>
              <a:gs pos="0">
                <a:schemeClr val="accent5">
                  <a:lumMod val="50000"/>
                  <a:alpha val="55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21" name="Równoległobok 20"/>
          <p:cNvSpPr/>
          <p:nvPr/>
        </p:nvSpPr>
        <p:spPr>
          <a:xfrm>
            <a:off x="5317650" y="0"/>
            <a:ext cx="6808428" cy="6059424"/>
          </a:xfrm>
          <a:prstGeom prst="parallelogram">
            <a:avLst>
              <a:gd name="adj" fmla="val 83806"/>
            </a:avLst>
          </a:prstGeom>
          <a:gradFill>
            <a:gsLst>
              <a:gs pos="0">
                <a:schemeClr val="accent5">
                  <a:lumMod val="50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2" name="Równoległobok 21"/>
          <p:cNvSpPr/>
          <p:nvPr/>
        </p:nvSpPr>
        <p:spPr>
          <a:xfrm>
            <a:off x="1073250" y="0"/>
            <a:ext cx="6808428" cy="6059424"/>
          </a:xfrm>
          <a:prstGeom prst="parallelogram">
            <a:avLst>
              <a:gd name="adj" fmla="val 83806"/>
            </a:avLst>
          </a:prstGeom>
          <a:gradFill>
            <a:gsLst>
              <a:gs pos="0">
                <a:schemeClr val="accent5">
                  <a:lumMod val="50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3" name="Równoległobok 22"/>
          <p:cNvSpPr/>
          <p:nvPr/>
        </p:nvSpPr>
        <p:spPr>
          <a:xfrm>
            <a:off x="1781237" y="0"/>
            <a:ext cx="6808428" cy="6059424"/>
          </a:xfrm>
          <a:prstGeom prst="parallelogram">
            <a:avLst>
              <a:gd name="adj" fmla="val 83806"/>
            </a:avLst>
          </a:prstGeom>
          <a:gradFill>
            <a:gsLst>
              <a:gs pos="0">
                <a:schemeClr val="accent5">
                  <a:lumMod val="50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" name="Prostokąt 2"/>
          <p:cNvSpPr/>
          <p:nvPr/>
        </p:nvSpPr>
        <p:spPr>
          <a:xfrm>
            <a:off x="198120" y="190500"/>
            <a:ext cx="11795760" cy="5678424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59424"/>
            <a:ext cx="12192000" cy="798576"/>
          </a:xfrm>
          <a:prstGeom prst="rect">
            <a:avLst/>
          </a:prstGeom>
          <a:effectLst>
            <a:outerShdw blurRad="127000" dist="635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6" name="pole tekstowe 5"/>
          <p:cNvSpPr txBox="1"/>
          <p:nvPr/>
        </p:nvSpPr>
        <p:spPr>
          <a:xfrm>
            <a:off x="2172481" y="1531899"/>
            <a:ext cx="727957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6600" dirty="0">
                <a:solidFill>
                  <a:schemeClr val="bg1"/>
                </a:solidFill>
              </a:rPr>
              <a:t>Dziękuję za uwagę</a:t>
            </a:r>
          </a:p>
        </p:txBody>
      </p:sp>
      <p:sp>
        <p:nvSpPr>
          <p:cNvPr id="2" name="pole tekstowe 1"/>
          <p:cNvSpPr txBox="1"/>
          <p:nvPr/>
        </p:nvSpPr>
        <p:spPr>
          <a:xfrm>
            <a:off x="3158965" y="3873185"/>
            <a:ext cx="865796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l-PL" sz="2800" dirty="0">
                <a:solidFill>
                  <a:schemeClr val="bg1"/>
                </a:solidFill>
              </a:rPr>
              <a:t>dr n. med. </a:t>
            </a:r>
            <a:r>
              <a:rPr lang="pl-PL" sz="4000" b="1" dirty="0">
                <a:solidFill>
                  <a:schemeClr val="bg1"/>
                </a:solidFill>
              </a:rPr>
              <a:t>Paweł Wróblewski</a:t>
            </a:r>
            <a:endParaRPr lang="pl-PL" sz="2800" b="1" dirty="0">
              <a:solidFill>
                <a:schemeClr val="bg1"/>
              </a:solidFill>
            </a:endParaRPr>
          </a:p>
          <a:p>
            <a:pPr algn="r"/>
            <a:r>
              <a:rPr lang="pl-PL" sz="3600" b="1" dirty="0">
                <a:solidFill>
                  <a:schemeClr val="bg1"/>
                </a:solidFill>
              </a:rPr>
              <a:t>Państwowy Powiatowy Inspektor Sanitarny we Wrocławiu</a:t>
            </a:r>
          </a:p>
        </p:txBody>
      </p:sp>
    </p:spTree>
    <p:extLst>
      <p:ext uri="{BB962C8B-B14F-4D97-AF65-F5344CB8AC3E}">
        <p14:creationId xmlns:p14="http://schemas.microsoft.com/office/powerpoint/2010/main" val="11355225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2060"/>
            </a:gs>
            <a:gs pos="100000">
              <a:srgbClr val="0C2032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asek ukośny 14"/>
          <p:cNvSpPr/>
          <p:nvPr/>
        </p:nvSpPr>
        <p:spPr>
          <a:xfrm>
            <a:off x="8970" y="-65360"/>
            <a:ext cx="3717209" cy="4225880"/>
          </a:xfrm>
          <a:prstGeom prst="diagStripe">
            <a:avLst/>
          </a:prstGeom>
          <a:gradFill>
            <a:gsLst>
              <a:gs pos="0">
                <a:schemeClr val="accent5">
                  <a:lumMod val="50000"/>
                  <a:alpha val="34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16" name="Pasek ukośny 15"/>
          <p:cNvSpPr/>
          <p:nvPr/>
        </p:nvSpPr>
        <p:spPr>
          <a:xfrm>
            <a:off x="8971" y="0"/>
            <a:ext cx="5330049" cy="6059424"/>
          </a:xfrm>
          <a:prstGeom prst="diagStripe">
            <a:avLst>
              <a:gd name="adj" fmla="val 78793"/>
            </a:avLst>
          </a:prstGeom>
          <a:gradFill>
            <a:gsLst>
              <a:gs pos="0">
                <a:schemeClr val="accent5">
                  <a:lumMod val="50000"/>
                  <a:alpha val="34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17" name="Pasek ukośny 16"/>
          <p:cNvSpPr/>
          <p:nvPr/>
        </p:nvSpPr>
        <p:spPr>
          <a:xfrm>
            <a:off x="-158668" y="-51241"/>
            <a:ext cx="4182028" cy="4754305"/>
          </a:xfrm>
          <a:prstGeom prst="diagStripe">
            <a:avLst>
              <a:gd name="adj" fmla="val 78793"/>
            </a:avLst>
          </a:prstGeom>
          <a:gradFill>
            <a:gsLst>
              <a:gs pos="0">
                <a:schemeClr val="accent5">
                  <a:lumMod val="50000"/>
                  <a:alpha val="34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18" name="Pasek ukośny 17"/>
          <p:cNvSpPr/>
          <p:nvPr/>
        </p:nvSpPr>
        <p:spPr>
          <a:xfrm>
            <a:off x="0" y="0"/>
            <a:ext cx="1513488" cy="1720596"/>
          </a:xfrm>
          <a:prstGeom prst="diagStripe">
            <a:avLst>
              <a:gd name="adj" fmla="val 47099"/>
            </a:avLst>
          </a:prstGeom>
          <a:gradFill>
            <a:gsLst>
              <a:gs pos="0">
                <a:schemeClr val="accent5">
                  <a:lumMod val="50000"/>
                  <a:alpha val="34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19" name="Pasek ukośny 18"/>
          <p:cNvSpPr/>
          <p:nvPr/>
        </p:nvSpPr>
        <p:spPr>
          <a:xfrm rot="10800000">
            <a:off x="8572500" y="1910248"/>
            <a:ext cx="3619500" cy="4114800"/>
          </a:xfrm>
          <a:prstGeom prst="diagStripe">
            <a:avLst/>
          </a:prstGeom>
          <a:gradFill>
            <a:gsLst>
              <a:gs pos="0">
                <a:schemeClr val="accent5">
                  <a:lumMod val="50000"/>
                  <a:alpha val="55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20" name="Pasek ukośny 19"/>
          <p:cNvSpPr/>
          <p:nvPr/>
        </p:nvSpPr>
        <p:spPr>
          <a:xfrm rot="10800000">
            <a:off x="7833359" y="1295194"/>
            <a:ext cx="4160519" cy="4729853"/>
          </a:xfrm>
          <a:prstGeom prst="diagStripe">
            <a:avLst>
              <a:gd name="adj" fmla="val 74084"/>
            </a:avLst>
          </a:prstGeom>
          <a:gradFill>
            <a:gsLst>
              <a:gs pos="0">
                <a:schemeClr val="accent5">
                  <a:lumMod val="50000"/>
                  <a:alpha val="55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21" name="Równoległobok 20"/>
          <p:cNvSpPr/>
          <p:nvPr/>
        </p:nvSpPr>
        <p:spPr>
          <a:xfrm>
            <a:off x="5317650" y="0"/>
            <a:ext cx="6808428" cy="6059424"/>
          </a:xfrm>
          <a:prstGeom prst="parallelogram">
            <a:avLst>
              <a:gd name="adj" fmla="val 83806"/>
            </a:avLst>
          </a:prstGeom>
          <a:gradFill>
            <a:gsLst>
              <a:gs pos="0">
                <a:schemeClr val="accent5">
                  <a:lumMod val="50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2" name="Równoległobok 21"/>
          <p:cNvSpPr/>
          <p:nvPr/>
        </p:nvSpPr>
        <p:spPr>
          <a:xfrm>
            <a:off x="1073250" y="0"/>
            <a:ext cx="6808428" cy="6059424"/>
          </a:xfrm>
          <a:prstGeom prst="parallelogram">
            <a:avLst>
              <a:gd name="adj" fmla="val 83806"/>
            </a:avLst>
          </a:prstGeom>
          <a:gradFill>
            <a:gsLst>
              <a:gs pos="0">
                <a:schemeClr val="accent5">
                  <a:lumMod val="50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3" name="Równoległobok 22"/>
          <p:cNvSpPr/>
          <p:nvPr/>
        </p:nvSpPr>
        <p:spPr>
          <a:xfrm>
            <a:off x="1781237" y="0"/>
            <a:ext cx="6808428" cy="6059424"/>
          </a:xfrm>
          <a:prstGeom prst="parallelogram">
            <a:avLst>
              <a:gd name="adj" fmla="val 83806"/>
            </a:avLst>
          </a:prstGeom>
          <a:gradFill>
            <a:gsLst>
              <a:gs pos="0">
                <a:schemeClr val="accent5">
                  <a:lumMod val="50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5" name="Prostokąt 24"/>
          <p:cNvSpPr/>
          <p:nvPr/>
        </p:nvSpPr>
        <p:spPr>
          <a:xfrm>
            <a:off x="4330499" y="0"/>
            <a:ext cx="8584560" cy="6059424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  <a:effectLst>
            <a:outerShdw blurRad="190500" dist="165100" algn="l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59424"/>
            <a:ext cx="12192000" cy="798576"/>
          </a:xfrm>
          <a:prstGeom prst="rect">
            <a:avLst/>
          </a:prstGeom>
          <a:effectLst>
            <a:outerShdw blurRad="127000" dist="635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3" name="Prostokąt 2"/>
          <p:cNvSpPr/>
          <p:nvPr/>
        </p:nvSpPr>
        <p:spPr>
          <a:xfrm>
            <a:off x="198120" y="190500"/>
            <a:ext cx="11795760" cy="5678424"/>
          </a:xfrm>
          <a:prstGeom prst="rect">
            <a:avLst/>
          </a:prstGeom>
          <a:noFill/>
          <a:ln>
            <a:solidFill>
              <a:srgbClr val="00B0F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6" name="Równoległobok 25"/>
          <p:cNvSpPr/>
          <p:nvPr/>
        </p:nvSpPr>
        <p:spPr>
          <a:xfrm flipH="1">
            <a:off x="463097" y="2519035"/>
            <a:ext cx="5458658" cy="686893"/>
          </a:xfrm>
          <a:prstGeom prst="parallelogram">
            <a:avLst/>
          </a:prstGeom>
          <a:gradFill>
            <a:gsLst>
              <a:gs pos="69000">
                <a:srgbClr val="8DC044"/>
              </a:gs>
              <a:gs pos="8000">
                <a:srgbClr val="8DC044">
                  <a:alpha val="0"/>
                </a:srgbClr>
              </a:gs>
            </a:gsLst>
            <a:lin ang="12000000" scaled="0"/>
          </a:gradFill>
          <a:ln>
            <a:noFill/>
          </a:ln>
          <a:effectLst>
            <a:outerShdw blurRad="279400" dist="508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108000" rtlCol="0" anchor="ctr"/>
          <a:lstStyle/>
          <a:p>
            <a:pPr algn="ctr"/>
            <a:r>
              <a:rPr lang="nb-NO" sz="3200" b="1" dirty="0">
                <a:solidFill>
                  <a:schemeClr val="bg1"/>
                </a:solidFill>
                <a:latin typeface="Proxima Nova" panose="02000506030000020004" pitchFamily="50" charset="0"/>
              </a:rPr>
              <a:t>stacjonarnie</a:t>
            </a:r>
          </a:p>
        </p:txBody>
      </p:sp>
      <p:sp>
        <p:nvSpPr>
          <p:cNvPr id="9" name="Prostokąt 8"/>
          <p:cNvSpPr/>
          <p:nvPr/>
        </p:nvSpPr>
        <p:spPr>
          <a:xfrm>
            <a:off x="273948" y="1266859"/>
            <a:ext cx="580508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pl-PL" sz="3200" b="1" dirty="0">
                <a:solidFill>
                  <a:srgbClr val="00B0F0"/>
                </a:solidFill>
                <a:latin typeface="Proxima Nova" panose="02000506030000020004" pitchFamily="50" charset="0"/>
                <a:ea typeface="Times New Roman" panose="02020603050405020304" pitchFamily="18" charset="0"/>
              </a:rPr>
              <a:t>Państwa europejskie,</a:t>
            </a:r>
            <a:br>
              <a:rPr lang="pl-PL" sz="3200" dirty="0">
                <a:solidFill>
                  <a:schemeClr val="bg1"/>
                </a:solidFill>
                <a:latin typeface="Proxima Nova" panose="02000506030000020004" pitchFamily="50" charset="0"/>
                <a:ea typeface="Times New Roman" panose="02020603050405020304" pitchFamily="18" charset="0"/>
              </a:rPr>
            </a:br>
            <a:r>
              <a:rPr lang="pl-PL" sz="3200" dirty="0">
                <a:solidFill>
                  <a:schemeClr val="bg1"/>
                </a:solidFill>
                <a:latin typeface="Proxima Nova" panose="02000506030000020004" pitchFamily="50" charset="0"/>
                <a:ea typeface="Times New Roman" panose="02020603050405020304" pitchFamily="18" charset="0"/>
              </a:rPr>
              <a:t>które będą prowadziły naukę </a:t>
            </a:r>
            <a:endParaRPr lang="pl-PL" sz="3200" dirty="0">
              <a:solidFill>
                <a:schemeClr val="bg1"/>
              </a:solidFill>
              <a:effectLst/>
              <a:latin typeface="Proxima Nova" panose="02000506030000020004" pitchFamily="50" charset="0"/>
              <a:ea typeface="Times New Roman" panose="02020603050405020304" pitchFamily="18" charset="0"/>
            </a:endParaRPr>
          </a:p>
        </p:txBody>
      </p:sp>
      <p:sp>
        <p:nvSpPr>
          <p:cNvPr id="27" name="Prostokąt 26"/>
          <p:cNvSpPr/>
          <p:nvPr/>
        </p:nvSpPr>
        <p:spPr>
          <a:xfrm>
            <a:off x="273948" y="3282128"/>
            <a:ext cx="6096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Aft>
                <a:spcPts val="0"/>
              </a:spcAft>
            </a:pPr>
            <a:r>
              <a:rPr lang="pl-PL" sz="3200" dirty="0">
                <a:solidFill>
                  <a:schemeClr val="bg1"/>
                </a:solidFill>
                <a:latin typeface="Proxima Nova" panose="02000506030000020004" pitchFamily="50" charset="0"/>
                <a:ea typeface="Times New Roman" panose="02020603050405020304" pitchFamily="18" charset="0"/>
              </a:rPr>
              <a:t>w roku szkolnym </a:t>
            </a:r>
            <a:br>
              <a:rPr lang="pl-PL" sz="3200" dirty="0">
                <a:solidFill>
                  <a:schemeClr val="bg1"/>
                </a:solidFill>
                <a:latin typeface="Proxima Nova" panose="02000506030000020004" pitchFamily="50" charset="0"/>
                <a:ea typeface="Times New Roman" panose="02020603050405020304" pitchFamily="18" charset="0"/>
              </a:rPr>
            </a:br>
            <a:r>
              <a:rPr lang="pl-PL" sz="3200" dirty="0">
                <a:solidFill>
                  <a:schemeClr val="bg1"/>
                </a:solidFill>
                <a:latin typeface="Proxima Nova" panose="02000506030000020004" pitchFamily="50" charset="0"/>
                <a:ea typeface="Times New Roman" panose="02020603050405020304" pitchFamily="18" charset="0"/>
              </a:rPr>
              <a:t>2020/2021 </a:t>
            </a:r>
            <a:endParaRPr lang="pl-PL" sz="3200" dirty="0">
              <a:solidFill>
                <a:schemeClr val="bg1"/>
              </a:solidFill>
              <a:effectLst/>
              <a:latin typeface="Proxima Nova" panose="02000506030000020004" pitchFamily="50" charset="0"/>
              <a:ea typeface="Times New Roman" panose="02020603050405020304" pitchFamily="18" charset="0"/>
            </a:endParaRPr>
          </a:p>
        </p:txBody>
      </p:sp>
      <p:sp>
        <p:nvSpPr>
          <p:cNvPr id="28" name="Elipsa 27"/>
          <p:cNvSpPr/>
          <p:nvPr/>
        </p:nvSpPr>
        <p:spPr>
          <a:xfrm>
            <a:off x="1426916" y="5232325"/>
            <a:ext cx="173144" cy="173144"/>
          </a:xfrm>
          <a:prstGeom prst="ellipse">
            <a:avLst/>
          </a:prstGeom>
          <a:solidFill>
            <a:srgbClr val="79AC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0" name="Elipsa 29"/>
          <p:cNvSpPr/>
          <p:nvPr/>
        </p:nvSpPr>
        <p:spPr>
          <a:xfrm>
            <a:off x="3501915" y="5232325"/>
            <a:ext cx="173144" cy="173144"/>
          </a:xfrm>
          <a:prstGeom prst="ellipse">
            <a:avLst/>
          </a:prstGeom>
          <a:solidFill>
            <a:srgbClr val="0671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1" name="pole tekstowe 30"/>
          <p:cNvSpPr txBox="1"/>
          <p:nvPr/>
        </p:nvSpPr>
        <p:spPr>
          <a:xfrm>
            <a:off x="1633174" y="5136239"/>
            <a:ext cx="16887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dirty="0">
                <a:solidFill>
                  <a:schemeClr val="bg1"/>
                </a:solidFill>
                <a:latin typeface="Proxima Nova Cond" panose="02000506030000020004" pitchFamily="50" charset="0"/>
              </a:rPr>
              <a:t>stacjonarna nauka</a:t>
            </a:r>
          </a:p>
        </p:txBody>
      </p:sp>
      <p:sp>
        <p:nvSpPr>
          <p:cNvPr id="32" name="pole tekstowe 31"/>
          <p:cNvSpPr txBox="1"/>
          <p:nvPr/>
        </p:nvSpPr>
        <p:spPr>
          <a:xfrm>
            <a:off x="3708173" y="5136239"/>
            <a:ext cx="10925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dirty="0">
                <a:solidFill>
                  <a:schemeClr val="bg1"/>
                </a:solidFill>
                <a:latin typeface="Proxima Nova Cond" panose="02000506030000020004" pitchFamily="50" charset="0"/>
              </a:rPr>
              <a:t>brak decyzji</a:t>
            </a:r>
          </a:p>
        </p:txBody>
      </p:sp>
    </p:spTree>
    <p:extLst>
      <p:ext uri="{BB962C8B-B14F-4D97-AF65-F5344CB8AC3E}">
        <p14:creationId xmlns:p14="http://schemas.microsoft.com/office/powerpoint/2010/main" val="20721406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50000"/>
              </a:schemeClr>
            </a:gs>
            <a:gs pos="100000">
              <a:srgbClr val="0C2032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asek ukośny 14"/>
          <p:cNvSpPr/>
          <p:nvPr/>
        </p:nvSpPr>
        <p:spPr>
          <a:xfrm>
            <a:off x="8970" y="-65360"/>
            <a:ext cx="3717209" cy="4225880"/>
          </a:xfrm>
          <a:prstGeom prst="diagStripe">
            <a:avLst/>
          </a:prstGeom>
          <a:gradFill>
            <a:gsLst>
              <a:gs pos="0">
                <a:schemeClr val="accent5">
                  <a:lumMod val="50000"/>
                  <a:alpha val="34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16" name="Pasek ukośny 15"/>
          <p:cNvSpPr/>
          <p:nvPr/>
        </p:nvSpPr>
        <p:spPr>
          <a:xfrm>
            <a:off x="8971" y="0"/>
            <a:ext cx="5330049" cy="6059424"/>
          </a:xfrm>
          <a:prstGeom prst="diagStripe">
            <a:avLst>
              <a:gd name="adj" fmla="val 78793"/>
            </a:avLst>
          </a:prstGeom>
          <a:gradFill>
            <a:gsLst>
              <a:gs pos="0">
                <a:schemeClr val="accent5">
                  <a:lumMod val="50000"/>
                  <a:alpha val="34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17" name="Pasek ukośny 16"/>
          <p:cNvSpPr/>
          <p:nvPr/>
        </p:nvSpPr>
        <p:spPr>
          <a:xfrm>
            <a:off x="-158668" y="-51241"/>
            <a:ext cx="4182028" cy="4754305"/>
          </a:xfrm>
          <a:prstGeom prst="diagStripe">
            <a:avLst>
              <a:gd name="adj" fmla="val 78793"/>
            </a:avLst>
          </a:prstGeom>
          <a:gradFill>
            <a:gsLst>
              <a:gs pos="0">
                <a:schemeClr val="accent5">
                  <a:lumMod val="50000"/>
                  <a:alpha val="34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18" name="Pasek ukośny 17"/>
          <p:cNvSpPr/>
          <p:nvPr/>
        </p:nvSpPr>
        <p:spPr>
          <a:xfrm>
            <a:off x="0" y="0"/>
            <a:ext cx="1513488" cy="1720596"/>
          </a:xfrm>
          <a:prstGeom prst="diagStripe">
            <a:avLst>
              <a:gd name="adj" fmla="val 47099"/>
            </a:avLst>
          </a:prstGeom>
          <a:gradFill>
            <a:gsLst>
              <a:gs pos="0">
                <a:schemeClr val="accent5">
                  <a:lumMod val="50000"/>
                  <a:alpha val="34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19" name="Pasek ukośny 18"/>
          <p:cNvSpPr/>
          <p:nvPr/>
        </p:nvSpPr>
        <p:spPr>
          <a:xfrm rot="10800000">
            <a:off x="8572500" y="1910248"/>
            <a:ext cx="3619500" cy="4114800"/>
          </a:xfrm>
          <a:prstGeom prst="diagStripe">
            <a:avLst/>
          </a:prstGeom>
          <a:gradFill>
            <a:gsLst>
              <a:gs pos="0">
                <a:schemeClr val="accent5">
                  <a:lumMod val="50000"/>
                  <a:alpha val="55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20" name="Pasek ukośny 19"/>
          <p:cNvSpPr/>
          <p:nvPr/>
        </p:nvSpPr>
        <p:spPr>
          <a:xfrm rot="10800000">
            <a:off x="7833359" y="1295194"/>
            <a:ext cx="4160519" cy="4729853"/>
          </a:xfrm>
          <a:prstGeom prst="diagStripe">
            <a:avLst>
              <a:gd name="adj" fmla="val 74084"/>
            </a:avLst>
          </a:prstGeom>
          <a:gradFill>
            <a:gsLst>
              <a:gs pos="0">
                <a:schemeClr val="accent5">
                  <a:lumMod val="50000"/>
                  <a:alpha val="55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21" name="Równoległobok 20"/>
          <p:cNvSpPr/>
          <p:nvPr/>
        </p:nvSpPr>
        <p:spPr>
          <a:xfrm>
            <a:off x="5317650" y="0"/>
            <a:ext cx="6808428" cy="6059424"/>
          </a:xfrm>
          <a:prstGeom prst="parallelogram">
            <a:avLst>
              <a:gd name="adj" fmla="val 83806"/>
            </a:avLst>
          </a:prstGeom>
          <a:gradFill>
            <a:gsLst>
              <a:gs pos="0">
                <a:schemeClr val="accent5">
                  <a:lumMod val="50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2" name="Równoległobok 21"/>
          <p:cNvSpPr/>
          <p:nvPr/>
        </p:nvSpPr>
        <p:spPr>
          <a:xfrm>
            <a:off x="1073250" y="0"/>
            <a:ext cx="6808428" cy="6059424"/>
          </a:xfrm>
          <a:prstGeom prst="parallelogram">
            <a:avLst>
              <a:gd name="adj" fmla="val 83806"/>
            </a:avLst>
          </a:prstGeom>
          <a:gradFill>
            <a:gsLst>
              <a:gs pos="0">
                <a:schemeClr val="accent5">
                  <a:lumMod val="50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3" name="Równoległobok 22"/>
          <p:cNvSpPr/>
          <p:nvPr/>
        </p:nvSpPr>
        <p:spPr>
          <a:xfrm>
            <a:off x="1781237" y="0"/>
            <a:ext cx="6808428" cy="6059424"/>
          </a:xfrm>
          <a:prstGeom prst="parallelogram">
            <a:avLst>
              <a:gd name="adj" fmla="val 83806"/>
            </a:avLst>
          </a:prstGeom>
          <a:gradFill>
            <a:gsLst>
              <a:gs pos="0">
                <a:schemeClr val="accent5">
                  <a:lumMod val="50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1350A571-23B8-1F4E-BD92-C1DCB111A798}"/>
              </a:ext>
            </a:extLst>
          </p:cNvPr>
          <p:cNvSpPr/>
          <p:nvPr/>
        </p:nvSpPr>
        <p:spPr>
          <a:xfrm>
            <a:off x="198120" y="3541512"/>
            <a:ext cx="11795758" cy="863600"/>
          </a:xfrm>
          <a:prstGeom prst="rect">
            <a:avLst/>
          </a:prstGeom>
          <a:effectLst/>
        </p:spPr>
        <p:txBody>
          <a:bodyPr wrap="square" anchor="ctr" anchorCtr="0">
            <a:noAutofit/>
          </a:bodyPr>
          <a:lstStyle/>
          <a:p>
            <a:pPr algn="ctr" defTabSz="914400" fontAlgn="base">
              <a:spcBef>
                <a:spcPct val="0"/>
              </a:spcBef>
              <a:spcAft>
                <a:spcPts val="1200"/>
              </a:spcAft>
            </a:pPr>
            <a:r>
              <a:rPr lang="pl-PL" sz="3200" b="1" dirty="0">
                <a:solidFill>
                  <a:schemeClr val="bg1"/>
                </a:solidFill>
                <a:latin typeface="Proxima Nova" panose="02000506030000020004" pitchFamily="50" charset="0"/>
                <a:ea typeface="Lato" panose="020F0502020204030203" pitchFamily="34" charset="0"/>
                <a:cs typeface="Lato" panose="020F0502020204030203" pitchFamily="34" charset="0"/>
              </a:rPr>
              <a:t>dla publicznych i niepublicznych </a:t>
            </a:r>
            <a:br>
              <a:rPr lang="pl-PL" sz="3200" b="1" dirty="0">
                <a:solidFill>
                  <a:schemeClr val="bg1"/>
                </a:solidFill>
                <a:latin typeface="Proxima Nova" panose="02000506030000020004" pitchFamily="50" charset="0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pl-PL" sz="3200" b="1" dirty="0">
                <a:solidFill>
                  <a:schemeClr val="bg1"/>
                </a:solidFill>
                <a:latin typeface="Proxima Nova" panose="02000506030000020004" pitchFamily="50" charset="0"/>
                <a:ea typeface="Lato" panose="020F0502020204030203" pitchFamily="34" charset="0"/>
                <a:cs typeface="Lato" panose="020F0502020204030203" pitchFamily="34" charset="0"/>
              </a:rPr>
              <a:t>szkół i placówek </a:t>
            </a:r>
            <a:r>
              <a:rPr lang="pl-PL" sz="3200" b="1" dirty="0">
                <a:solidFill>
                  <a:srgbClr val="00B0F0"/>
                </a:solidFill>
                <a:latin typeface="Proxima Nova" panose="02000506030000020004" pitchFamily="50" charset="0"/>
                <a:ea typeface="Lato" panose="020F0502020204030203" pitchFamily="34" charset="0"/>
                <a:cs typeface="Lato" panose="020F0502020204030203" pitchFamily="34" charset="0"/>
              </a:rPr>
              <a:t>od 1 września 2020 r.</a:t>
            </a:r>
            <a:endParaRPr lang="pl-PL" sz="2000" b="1" dirty="0">
              <a:solidFill>
                <a:srgbClr val="00B0F0"/>
              </a:solidFill>
              <a:latin typeface="Proxima Nova" panose="02000506030000020004" pitchFamily="50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3" name="Prostokąt 2"/>
          <p:cNvSpPr/>
          <p:nvPr/>
        </p:nvSpPr>
        <p:spPr>
          <a:xfrm>
            <a:off x="198120" y="190500"/>
            <a:ext cx="11795760" cy="5678424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59424"/>
            <a:ext cx="12192000" cy="798576"/>
          </a:xfrm>
          <a:prstGeom prst="rect">
            <a:avLst/>
          </a:prstGeom>
          <a:effectLst>
            <a:outerShdw blurRad="127000" dist="635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24" name="Równoległobok 23"/>
          <p:cNvSpPr/>
          <p:nvPr/>
        </p:nvSpPr>
        <p:spPr>
          <a:xfrm>
            <a:off x="2564270" y="1875871"/>
            <a:ext cx="8138079" cy="1303740"/>
          </a:xfrm>
          <a:prstGeom prst="parallelogram">
            <a:avLst/>
          </a:prstGeom>
          <a:gradFill>
            <a:gsLst>
              <a:gs pos="69000">
                <a:srgbClr val="00B0F0"/>
              </a:gs>
              <a:gs pos="8000">
                <a:srgbClr val="00B0F0">
                  <a:alpha val="0"/>
                </a:srgbClr>
              </a:gs>
            </a:gsLst>
            <a:lin ang="12000000" scaled="0"/>
          </a:gradFill>
          <a:ln>
            <a:noFill/>
          </a:ln>
          <a:effectLst>
            <a:outerShdw blurRad="279400" dist="508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108000" rtlCol="0" anchor="ctr"/>
          <a:lstStyle/>
          <a:p>
            <a:pPr algn="ctr"/>
            <a:r>
              <a:rPr lang="nb-NO" sz="4400" b="1" dirty="0">
                <a:solidFill>
                  <a:schemeClr val="bg1"/>
                </a:solidFill>
                <a:latin typeface="Proxima Nova" panose="02000506030000020004" pitchFamily="50" charset="0"/>
              </a:rPr>
              <a:t>Wytyczne GIS, MZ i MEN</a:t>
            </a:r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2825" y="1661594"/>
            <a:ext cx="1731598" cy="1732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8348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a 4"/>
          <p:cNvGrpSpPr/>
          <p:nvPr/>
        </p:nvGrpSpPr>
        <p:grpSpPr>
          <a:xfrm>
            <a:off x="209549" y="546100"/>
            <a:ext cx="11828585" cy="6407150"/>
            <a:chOff x="209549" y="546100"/>
            <a:chExt cx="11828585" cy="6407150"/>
          </a:xfrm>
        </p:grpSpPr>
        <p:pic>
          <p:nvPicPr>
            <p:cNvPr id="2" name="Obraz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9549" y="546100"/>
              <a:ext cx="11828585" cy="6407150"/>
            </a:xfrm>
            <a:prstGeom prst="rect">
              <a:avLst/>
            </a:prstGeom>
          </p:spPr>
        </p:pic>
        <p:sp>
          <p:nvSpPr>
            <p:cNvPr id="4" name="Strzałka w prawo 3"/>
            <p:cNvSpPr/>
            <p:nvPr/>
          </p:nvSpPr>
          <p:spPr>
            <a:xfrm>
              <a:off x="1790700" y="5857873"/>
              <a:ext cx="514350" cy="238125"/>
            </a:xfrm>
            <a:prstGeom prst="rightArrow">
              <a:avLst/>
            </a:prstGeom>
            <a:solidFill>
              <a:srgbClr val="FFFF0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sp>
        <p:nvSpPr>
          <p:cNvPr id="6" name="Prostokąt 5"/>
          <p:cNvSpPr/>
          <p:nvPr/>
        </p:nvSpPr>
        <p:spPr>
          <a:xfrm>
            <a:off x="209549" y="84435"/>
            <a:ext cx="1169670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400" dirty="0"/>
              <a:t>https://www.gov.pl/web/edukacja/bezpieczny-powrot-do-szkol2</a:t>
            </a:r>
          </a:p>
        </p:txBody>
      </p:sp>
    </p:spTree>
    <p:extLst>
      <p:ext uri="{BB962C8B-B14F-4D97-AF65-F5344CB8AC3E}">
        <p14:creationId xmlns:p14="http://schemas.microsoft.com/office/powerpoint/2010/main" val="15574181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ostokąt 5"/>
          <p:cNvSpPr/>
          <p:nvPr/>
        </p:nvSpPr>
        <p:spPr>
          <a:xfrm>
            <a:off x="1923019" y="208427"/>
            <a:ext cx="830013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400" dirty="0">
                <a:solidFill>
                  <a:srgbClr val="000000"/>
                </a:solidFill>
              </a:rPr>
              <a:t>https://www.gov.pl/web/edukacja/bezpieczny-powrot-do-szkol2</a:t>
            </a: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07" t="40327" r="18106" b="3580"/>
          <a:stretch/>
        </p:blipFill>
        <p:spPr>
          <a:xfrm>
            <a:off x="1790955" y="1030501"/>
            <a:ext cx="8629909" cy="5664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79973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313039" y="186033"/>
            <a:ext cx="1163182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800" b="1" dirty="0"/>
              <a:t>Aktualne wytyczne GIS dla dyrektorów przedszkoli </a:t>
            </a:r>
          </a:p>
          <a:p>
            <a:r>
              <a:rPr lang="pl-PL" b="1" dirty="0"/>
              <a:t>26.08.2020</a:t>
            </a:r>
            <a:r>
              <a:rPr lang="pl-PL" dirty="0"/>
              <a:t> - wydane na podstawie art. 8a ust. 5 pkt 2 ustawy z dnia 14 marca 1985 r. o Państwowej Inspekcji Sanitarnej (Dz. U. z 2019 r. poz. 59, oraz z 2020 r. poz. 322, 374, 567 i 1337) 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941" y="1263251"/>
            <a:ext cx="4050782" cy="1709097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1" t="23827" r="49058" b="12367"/>
          <a:stretch/>
        </p:blipFill>
        <p:spPr>
          <a:xfrm>
            <a:off x="4429723" y="1263251"/>
            <a:ext cx="7365349" cy="5268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7004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681485" cy="3791574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1485" y="2675900"/>
            <a:ext cx="2788066" cy="4182099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6515" y="0"/>
            <a:ext cx="3602235" cy="3602235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4251" y="3066426"/>
            <a:ext cx="3791574" cy="3791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8654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50000"/>
              </a:schemeClr>
            </a:gs>
            <a:gs pos="100000">
              <a:srgbClr val="0C2032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asek ukośny 14"/>
          <p:cNvSpPr/>
          <p:nvPr/>
        </p:nvSpPr>
        <p:spPr>
          <a:xfrm>
            <a:off x="-23401" y="0"/>
            <a:ext cx="3717209" cy="4225880"/>
          </a:xfrm>
          <a:prstGeom prst="diagStripe">
            <a:avLst/>
          </a:prstGeom>
          <a:gradFill>
            <a:gsLst>
              <a:gs pos="0">
                <a:schemeClr val="accent5">
                  <a:lumMod val="50000"/>
                  <a:alpha val="34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16" name="Pasek ukośny 15"/>
          <p:cNvSpPr/>
          <p:nvPr/>
        </p:nvSpPr>
        <p:spPr>
          <a:xfrm>
            <a:off x="8971" y="0"/>
            <a:ext cx="5330049" cy="6059424"/>
          </a:xfrm>
          <a:prstGeom prst="diagStripe">
            <a:avLst>
              <a:gd name="adj" fmla="val 78793"/>
            </a:avLst>
          </a:prstGeom>
          <a:gradFill>
            <a:gsLst>
              <a:gs pos="0">
                <a:schemeClr val="accent5">
                  <a:lumMod val="50000"/>
                  <a:alpha val="34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17" name="Pasek ukośny 16"/>
          <p:cNvSpPr/>
          <p:nvPr/>
        </p:nvSpPr>
        <p:spPr>
          <a:xfrm>
            <a:off x="-158668" y="-51241"/>
            <a:ext cx="4182028" cy="4754305"/>
          </a:xfrm>
          <a:prstGeom prst="diagStripe">
            <a:avLst>
              <a:gd name="adj" fmla="val 78793"/>
            </a:avLst>
          </a:prstGeom>
          <a:gradFill>
            <a:gsLst>
              <a:gs pos="0">
                <a:schemeClr val="accent5">
                  <a:lumMod val="50000"/>
                  <a:alpha val="34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18" name="Pasek ukośny 17"/>
          <p:cNvSpPr/>
          <p:nvPr/>
        </p:nvSpPr>
        <p:spPr>
          <a:xfrm>
            <a:off x="0" y="0"/>
            <a:ext cx="1513488" cy="1720596"/>
          </a:xfrm>
          <a:prstGeom prst="diagStripe">
            <a:avLst>
              <a:gd name="adj" fmla="val 47099"/>
            </a:avLst>
          </a:prstGeom>
          <a:gradFill>
            <a:gsLst>
              <a:gs pos="0">
                <a:schemeClr val="accent5">
                  <a:lumMod val="50000"/>
                  <a:alpha val="34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19" name="Pasek ukośny 18"/>
          <p:cNvSpPr/>
          <p:nvPr/>
        </p:nvSpPr>
        <p:spPr>
          <a:xfrm rot="10800000">
            <a:off x="8572500" y="1910248"/>
            <a:ext cx="3619500" cy="4114800"/>
          </a:xfrm>
          <a:prstGeom prst="diagStripe">
            <a:avLst/>
          </a:prstGeom>
          <a:gradFill>
            <a:gsLst>
              <a:gs pos="0">
                <a:schemeClr val="accent5">
                  <a:lumMod val="50000"/>
                  <a:alpha val="55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20" name="Pasek ukośny 19"/>
          <p:cNvSpPr/>
          <p:nvPr/>
        </p:nvSpPr>
        <p:spPr>
          <a:xfrm rot="10800000">
            <a:off x="7833359" y="1295194"/>
            <a:ext cx="4160519" cy="4729853"/>
          </a:xfrm>
          <a:prstGeom prst="diagStripe">
            <a:avLst>
              <a:gd name="adj" fmla="val 74084"/>
            </a:avLst>
          </a:prstGeom>
          <a:gradFill>
            <a:gsLst>
              <a:gs pos="0">
                <a:schemeClr val="accent5">
                  <a:lumMod val="50000"/>
                  <a:alpha val="55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21" name="Równoległobok 20"/>
          <p:cNvSpPr/>
          <p:nvPr/>
        </p:nvSpPr>
        <p:spPr>
          <a:xfrm>
            <a:off x="5317650" y="0"/>
            <a:ext cx="6808428" cy="6059424"/>
          </a:xfrm>
          <a:prstGeom prst="parallelogram">
            <a:avLst>
              <a:gd name="adj" fmla="val 83806"/>
            </a:avLst>
          </a:prstGeom>
          <a:gradFill>
            <a:gsLst>
              <a:gs pos="0">
                <a:schemeClr val="accent5">
                  <a:lumMod val="50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2" name="Równoległobok 21"/>
          <p:cNvSpPr/>
          <p:nvPr/>
        </p:nvSpPr>
        <p:spPr>
          <a:xfrm>
            <a:off x="1073250" y="0"/>
            <a:ext cx="6808428" cy="6059424"/>
          </a:xfrm>
          <a:prstGeom prst="parallelogram">
            <a:avLst>
              <a:gd name="adj" fmla="val 83806"/>
            </a:avLst>
          </a:prstGeom>
          <a:gradFill>
            <a:gsLst>
              <a:gs pos="0">
                <a:schemeClr val="accent5">
                  <a:lumMod val="50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3" name="Równoległobok 22"/>
          <p:cNvSpPr/>
          <p:nvPr/>
        </p:nvSpPr>
        <p:spPr>
          <a:xfrm>
            <a:off x="1781237" y="0"/>
            <a:ext cx="6808428" cy="6059424"/>
          </a:xfrm>
          <a:prstGeom prst="parallelogram">
            <a:avLst>
              <a:gd name="adj" fmla="val 83806"/>
            </a:avLst>
          </a:prstGeom>
          <a:gradFill>
            <a:gsLst>
              <a:gs pos="0">
                <a:schemeClr val="accent5">
                  <a:lumMod val="50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" name="Prostokąt 2"/>
          <p:cNvSpPr/>
          <p:nvPr/>
        </p:nvSpPr>
        <p:spPr>
          <a:xfrm>
            <a:off x="198120" y="190500"/>
            <a:ext cx="11795760" cy="5678424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59424"/>
            <a:ext cx="12192000" cy="798576"/>
          </a:xfrm>
          <a:prstGeom prst="rect">
            <a:avLst/>
          </a:prstGeom>
          <a:effectLst>
            <a:outerShdw blurRad="127000" dist="63500" dir="16200000" rotWithShape="0">
              <a:prstClr val="black">
                <a:alpha val="40000"/>
              </a:prstClr>
            </a:outerShdw>
          </a:effectLst>
        </p:spPr>
      </p:pic>
      <p:grpSp>
        <p:nvGrpSpPr>
          <p:cNvPr id="5" name="Grupa 4"/>
          <p:cNvGrpSpPr/>
          <p:nvPr/>
        </p:nvGrpSpPr>
        <p:grpSpPr>
          <a:xfrm>
            <a:off x="1154709" y="291970"/>
            <a:ext cx="9820887" cy="5515787"/>
            <a:chOff x="921165" y="333886"/>
            <a:chExt cx="9820887" cy="5515787"/>
          </a:xfrm>
          <a:effectLst>
            <a:outerShdw blurRad="228600" dist="228600" dir="7800000" algn="l" rotWithShape="0">
              <a:prstClr val="black">
                <a:alpha val="40000"/>
              </a:prstClr>
            </a:outerShdw>
          </a:effectLst>
        </p:grpSpPr>
        <p:pic>
          <p:nvPicPr>
            <p:cNvPr id="2" name="Obraz 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41428" y="333886"/>
              <a:ext cx="3900624" cy="5515787"/>
            </a:xfrm>
            <a:prstGeom prst="rect">
              <a:avLst/>
            </a:prstGeom>
          </p:spPr>
        </p:pic>
        <p:pic>
          <p:nvPicPr>
            <p:cNvPr id="4" name="Obraz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1165" y="333886"/>
              <a:ext cx="3897232" cy="551099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43817037"/>
      </p:ext>
    </p:extLst>
  </p:cSld>
  <p:clrMapOvr>
    <a:masterClrMapping/>
  </p:clrMapOvr>
</p:sld>
</file>

<file path=ppt/theme/theme1.xml><?xml version="1.0" encoding="utf-8"?>
<a:theme xmlns:a="http://schemas.openxmlformats.org/drawingml/2006/main" name="Motyw1 CKE">
  <a:themeElements>
    <a:clrScheme name="Niestandardowy 2">
      <a:dk1>
        <a:srgbClr val="000000"/>
      </a:dk1>
      <a:lt1>
        <a:srgbClr val="FFFFFF"/>
      </a:lt1>
      <a:dk2>
        <a:srgbClr val="626362"/>
      </a:dk2>
      <a:lt2>
        <a:srgbClr val="E7E6E6"/>
      </a:lt2>
      <a:accent1>
        <a:srgbClr val="F5E188"/>
      </a:accent1>
      <a:accent2>
        <a:srgbClr val="349937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Motyw pakietu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yw pakietu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otyw1 CKE" id="{86C8FC34-3394-E745-8AF4-E8F4F83B929B}" vid="{9983CEDA-9566-A443-A871-7E08D8D1F54C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Motyw1 CKE</Template>
  <TotalTime>2277</TotalTime>
  <Words>1362</Words>
  <Application>Microsoft Office PowerPoint</Application>
  <PresentationFormat>Panoramiczny</PresentationFormat>
  <Paragraphs>154</Paragraphs>
  <Slides>28</Slides>
  <Notes>0</Notes>
  <HiddenSlides>1</HiddenSlides>
  <MMClips>0</MMClips>
  <ScaleCrop>false</ScaleCrop>
  <HeadingPairs>
    <vt:vector size="6" baseType="variant">
      <vt:variant>
        <vt:lpstr>Używane czcionki</vt:lpstr>
      </vt:variant>
      <vt:variant>
        <vt:i4>9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28</vt:i4>
      </vt:variant>
    </vt:vector>
  </HeadingPairs>
  <TitlesOfParts>
    <vt:vector size="38" baseType="lpstr">
      <vt:lpstr>Wingdings</vt:lpstr>
      <vt:lpstr>Symbol</vt:lpstr>
      <vt:lpstr>Calibri</vt:lpstr>
      <vt:lpstr>Arial</vt:lpstr>
      <vt:lpstr>Proxima Nova Cond</vt:lpstr>
      <vt:lpstr>Proxima Nova</vt:lpstr>
      <vt:lpstr>Arial Narrow</vt:lpstr>
      <vt:lpstr>Century</vt:lpstr>
      <vt:lpstr>Times New Roman</vt:lpstr>
      <vt:lpstr>Motyw1 CKE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aaa</dc:title>
  <dc:creator>beata.czapska@me.com</dc:creator>
  <cp:lastModifiedBy>PSSE Wrocław</cp:lastModifiedBy>
  <cp:revision>186</cp:revision>
  <cp:lastPrinted>2020-08-27T13:18:25Z</cp:lastPrinted>
  <dcterms:created xsi:type="dcterms:W3CDTF">2020-07-29T10:15:08Z</dcterms:created>
  <dcterms:modified xsi:type="dcterms:W3CDTF">2020-08-27T20:53:24Z</dcterms:modified>
</cp:coreProperties>
</file>