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handoutMasterIdLst>
    <p:handoutMasterId r:id="rId56"/>
  </p:handoutMasterIdLst>
  <p:sldIdLst>
    <p:sldId id="257" r:id="rId2"/>
    <p:sldId id="444" r:id="rId3"/>
    <p:sldId id="445" r:id="rId4"/>
    <p:sldId id="449" r:id="rId5"/>
    <p:sldId id="443" r:id="rId6"/>
    <p:sldId id="381" r:id="rId7"/>
    <p:sldId id="422" r:id="rId8"/>
    <p:sldId id="423" r:id="rId9"/>
    <p:sldId id="426" r:id="rId10"/>
    <p:sldId id="323" r:id="rId11"/>
    <p:sldId id="429" r:id="rId12"/>
    <p:sldId id="404" r:id="rId13"/>
    <p:sldId id="437" r:id="rId14"/>
    <p:sldId id="446" r:id="rId15"/>
    <p:sldId id="374" r:id="rId16"/>
    <p:sldId id="396" r:id="rId17"/>
    <p:sldId id="332" r:id="rId18"/>
    <p:sldId id="427" r:id="rId19"/>
    <p:sldId id="440" r:id="rId20"/>
    <p:sldId id="328" r:id="rId21"/>
    <p:sldId id="453" r:id="rId22"/>
    <p:sldId id="409" r:id="rId23"/>
    <p:sldId id="395" r:id="rId24"/>
    <p:sldId id="345" r:id="rId25"/>
    <p:sldId id="341" r:id="rId26"/>
    <p:sldId id="411" r:id="rId27"/>
    <p:sldId id="361" r:id="rId28"/>
    <p:sldId id="364" r:id="rId29"/>
    <p:sldId id="365" r:id="rId30"/>
    <p:sldId id="337" r:id="rId31"/>
    <p:sldId id="338" r:id="rId32"/>
    <p:sldId id="428" r:id="rId33"/>
    <p:sldId id="376" r:id="rId34"/>
    <p:sldId id="331" r:id="rId35"/>
    <p:sldId id="402" r:id="rId36"/>
    <p:sldId id="430" r:id="rId37"/>
    <p:sldId id="447" r:id="rId38"/>
    <p:sldId id="347" r:id="rId39"/>
    <p:sldId id="450" r:id="rId40"/>
    <p:sldId id="448" r:id="rId41"/>
    <p:sldId id="406" r:id="rId42"/>
    <p:sldId id="413" r:id="rId43"/>
    <p:sldId id="431" r:id="rId44"/>
    <p:sldId id="432" r:id="rId45"/>
    <p:sldId id="442" r:id="rId46"/>
    <p:sldId id="434" r:id="rId47"/>
    <p:sldId id="433" r:id="rId48"/>
    <p:sldId id="435" r:id="rId49"/>
    <p:sldId id="349" r:id="rId50"/>
    <p:sldId id="436" r:id="rId51"/>
    <p:sldId id="438" r:id="rId52"/>
    <p:sldId id="454" r:id="rId53"/>
    <p:sldId id="288" r:id="rId54"/>
  </p:sldIdLst>
  <p:sldSz cx="9144000" cy="6858000" type="screen4x3"/>
  <p:notesSz cx="6743700" cy="98758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2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2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2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2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3399"/>
    <a:srgbClr val="216548"/>
    <a:srgbClr val="1A4E38"/>
    <a:srgbClr val="00664D"/>
    <a:srgbClr val="0070C0"/>
    <a:srgbClr val="16165D"/>
    <a:srgbClr val="000000"/>
    <a:srgbClr val="4D4D4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1701" autoAdjust="0"/>
    <p:restoredTop sz="73314" autoAdjust="0"/>
  </p:normalViewPr>
  <p:slideViewPr>
    <p:cSldViewPr>
      <p:cViewPr varScale="1">
        <p:scale>
          <a:sx n="64" d="100"/>
          <a:sy n="64" d="100"/>
        </p:scale>
        <p:origin x="-2131" y="-67"/>
      </p:cViewPr>
      <p:guideLst>
        <p:guide orient="horz" pos="2160"/>
        <p:guide pos="2880"/>
      </p:guideLst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96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2588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20000"/>
              </a:spcBef>
              <a:buFontTx/>
              <a:buChar char="•"/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21113" y="0"/>
            <a:ext cx="2922587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20000"/>
              </a:spcBef>
              <a:buFontTx/>
              <a:buChar char="•"/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187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82125"/>
            <a:ext cx="2922588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20000"/>
              </a:spcBef>
              <a:buFontTx/>
              <a:buChar char="•"/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187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21113" y="9382125"/>
            <a:ext cx="2922587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20000"/>
              </a:spcBef>
              <a:buFontTx/>
              <a:buChar char="•"/>
              <a:defRPr sz="1200"/>
            </a:lvl1pPr>
          </a:lstStyle>
          <a:p>
            <a:fld id="{A28A59CB-A763-49C1-AE2B-6D1E264264A6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2588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20000"/>
              </a:spcBef>
              <a:buFontTx/>
              <a:buChar char="•"/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21113" y="0"/>
            <a:ext cx="2922587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20000"/>
              </a:spcBef>
              <a:buFontTx/>
              <a:buChar char="•"/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2052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904875" y="741363"/>
            <a:ext cx="4933950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32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8525" y="4691063"/>
            <a:ext cx="4946650" cy="444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132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82125"/>
            <a:ext cx="2922588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20000"/>
              </a:spcBef>
              <a:buFontTx/>
              <a:buChar char="•"/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32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21113" y="9382125"/>
            <a:ext cx="2922587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20000"/>
              </a:spcBef>
              <a:buFontTx/>
              <a:buChar char="•"/>
              <a:defRPr sz="1200"/>
            </a:lvl1pPr>
          </a:lstStyle>
          <a:p>
            <a:fld id="{2741B1B5-F30F-4D2E-AE1D-1BCBCDD62119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0A68E17-BD8E-4846-A6E0-4496AE2FAB3D}" type="slidenum">
              <a:rPr lang="pl-PL" altLang="pl-PL"/>
              <a:pPr/>
              <a:t>1</a:t>
            </a:fld>
            <a:endParaRPr lang="pl-PL" altLang="pl-PL"/>
          </a:p>
        </p:txBody>
      </p:sp>
      <p:sp>
        <p:nvSpPr>
          <p:cNvPr id="512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pl-PL" altLang="pl-PL" b="1" smtClean="0"/>
              <a:t> 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Symbol zastępczy notatek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l-PL" altLang="pl-PL" b="1" smtClean="0"/>
          </a:p>
        </p:txBody>
      </p:sp>
      <p:sp>
        <p:nvSpPr>
          <p:cNvPr id="29700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D1F6F1D-685A-485E-9DA0-C457BEF27672}" type="slidenum">
              <a:rPr lang="pl-PL" altLang="pl-PL"/>
              <a:pPr/>
              <a:t>16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Symbol zastępczy notatek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l-PL" altLang="pl-PL" b="1" smtClean="0"/>
          </a:p>
        </p:txBody>
      </p:sp>
      <p:sp>
        <p:nvSpPr>
          <p:cNvPr id="31748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4F2010F-47ED-4781-89AA-E67146D108E8}" type="slidenum">
              <a:rPr lang="pl-PL" altLang="pl-PL"/>
              <a:pPr/>
              <a:t>17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9866520-9152-47BD-80B7-F04673390D57}" type="slidenum">
              <a:rPr lang="pl-PL" altLang="pl-PL"/>
              <a:pPr/>
              <a:t>20</a:t>
            </a:fld>
            <a:endParaRPr lang="pl-PL" altLang="pl-PL"/>
          </a:p>
        </p:txBody>
      </p:sp>
      <p:sp>
        <p:nvSpPr>
          <p:cNvPr id="35843" name="Rectangle 1026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l-PL" altLang="pl-PL" b="1" smtClean="0"/>
          </a:p>
          <a:p>
            <a:pPr eaLnBrk="1" hangingPunct="1"/>
            <a:endParaRPr lang="pl-PL" altLang="pl-PL" b="1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Symbol zastępczy notatek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l-PL" altLang="pl-PL" b="1" smtClean="0"/>
          </a:p>
        </p:txBody>
      </p:sp>
      <p:sp>
        <p:nvSpPr>
          <p:cNvPr id="39940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C3C6332-22A0-4400-AFE5-7AFCF9E2B378}" type="slidenum">
              <a:rPr lang="pl-PL" altLang="pl-PL"/>
              <a:pPr/>
              <a:t>23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l-PL" altLang="pl-PL" b="1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B5C6298-A0E9-4895-A988-0C5B0F39805F}" type="slidenum">
              <a:rPr lang="pl-PL" altLang="pl-PL"/>
              <a:pPr/>
              <a:t>25</a:t>
            </a:fld>
            <a:endParaRPr lang="pl-PL" altLang="pl-PL"/>
          </a:p>
        </p:txBody>
      </p:sp>
      <p:sp>
        <p:nvSpPr>
          <p:cNvPr id="4403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l-PL" altLang="pl-PL" b="1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Symbol zastępczy notatek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l-PL" altLang="pl-PL" smtClean="0"/>
          </a:p>
        </p:txBody>
      </p:sp>
      <p:sp>
        <p:nvSpPr>
          <p:cNvPr id="46084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4F5D891-B113-471B-BDA4-B465D078B06A}" type="slidenum">
              <a:rPr lang="pl-PL" altLang="pl-PL"/>
              <a:pPr/>
              <a:t>26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3087620-644A-4643-AE25-94A22DDD5F1F}" type="slidenum">
              <a:rPr lang="pl-PL" altLang="pl-PL"/>
              <a:pPr/>
              <a:t>27</a:t>
            </a:fld>
            <a:endParaRPr lang="pl-PL" altLang="pl-PL"/>
          </a:p>
        </p:txBody>
      </p:sp>
      <p:sp>
        <p:nvSpPr>
          <p:cNvPr id="4813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l-PL" altLang="pl-PL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Symbol zastępczy notatek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l-PL" altLang="pl-PL" smtClean="0"/>
          </a:p>
        </p:txBody>
      </p:sp>
      <p:sp>
        <p:nvSpPr>
          <p:cNvPr id="51204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C1C3662-4E6D-4BC0-A543-866F83EAF847}" type="slidenum">
              <a:rPr lang="pl-PL" altLang="pl-PL"/>
              <a:pPr/>
              <a:t>29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Symbol zastępczy notatek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l-PL" altLang="pl-PL" b="1" smtClean="0"/>
          </a:p>
        </p:txBody>
      </p:sp>
      <p:sp>
        <p:nvSpPr>
          <p:cNvPr id="53252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8DE7D17-8107-44F8-A2F3-D60B2B812A7D}" type="slidenum">
              <a:rPr lang="pl-PL" altLang="pl-PL"/>
              <a:pPr/>
              <a:t>30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Symbol zastępczy notatek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l-PL" altLang="pl-PL" smtClean="0"/>
          </a:p>
        </p:txBody>
      </p:sp>
      <p:sp>
        <p:nvSpPr>
          <p:cNvPr id="7172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A4DBDC5-CA06-4FD6-A21E-62F158C52F26}" type="slidenum">
              <a:rPr lang="pl-PL" altLang="pl-PL"/>
              <a:pPr/>
              <a:t>2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C090880-11C3-491E-97FC-6AB1292C88D5}" type="slidenum">
              <a:rPr lang="pl-PL" altLang="pl-PL"/>
              <a:pPr/>
              <a:t>31</a:t>
            </a:fld>
            <a:endParaRPr lang="pl-PL" altLang="pl-PL"/>
          </a:p>
        </p:txBody>
      </p:sp>
      <p:sp>
        <p:nvSpPr>
          <p:cNvPr id="5529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pl-PL" altLang="pl-PL" smtClean="0"/>
              <a:t>.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Symbol zastępczy notatek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l-PL" altLang="pl-PL" smtClean="0"/>
          </a:p>
        </p:txBody>
      </p:sp>
      <p:sp>
        <p:nvSpPr>
          <p:cNvPr id="57348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83D73BF-3791-46BF-8300-B69E2C7ADB0F}" type="slidenum">
              <a:rPr lang="pl-PL" altLang="pl-PL"/>
              <a:pPr/>
              <a:t>32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l-PL" altLang="pl-PL" b="1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2CA0797-C694-47C5-830E-8E05297EDA56}" type="slidenum">
              <a:rPr lang="pl-PL" altLang="pl-PL"/>
              <a:pPr/>
              <a:t>34</a:t>
            </a:fld>
            <a:endParaRPr lang="pl-PL" altLang="pl-PL"/>
          </a:p>
        </p:txBody>
      </p:sp>
      <p:sp>
        <p:nvSpPr>
          <p:cNvPr id="6144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l-PL" altLang="pl-PL" b="1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Symbol zastępczy notatek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l-PL" altLang="pl-PL" smtClean="0"/>
          </a:p>
        </p:txBody>
      </p:sp>
      <p:sp>
        <p:nvSpPr>
          <p:cNvPr id="63492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22F752E-1796-4FAF-A3F3-57D748E5481D}" type="slidenum">
              <a:rPr lang="pl-PL" altLang="pl-PL">
                <a:solidFill>
                  <a:srgbClr val="003366"/>
                </a:solidFill>
                <a:cs typeface="Times New Roman" pitchFamily="18" charset="0"/>
              </a:rPr>
              <a:pPr/>
              <a:t>35</a:t>
            </a:fld>
            <a:endParaRPr lang="pl-PL" altLang="pl-PL">
              <a:solidFill>
                <a:srgbClr val="003366"/>
              </a:solidFill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Symbol zastępczy notatek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pl-PL" altLang="pl-PL" smtClean="0"/>
              <a:t> </a:t>
            </a:r>
          </a:p>
        </p:txBody>
      </p:sp>
      <p:sp>
        <p:nvSpPr>
          <p:cNvPr id="66564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7AF5A8C-EE24-463E-A73B-41401A85418F}" type="slidenum">
              <a:rPr lang="pl-PL" altLang="pl-PL"/>
              <a:pPr/>
              <a:t>37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EF3FC15-EA45-497C-892D-AF4F94694E29}" type="slidenum">
              <a:rPr lang="pl-PL" altLang="pl-PL"/>
              <a:pPr/>
              <a:t>38</a:t>
            </a:fld>
            <a:endParaRPr lang="pl-PL" altLang="pl-PL"/>
          </a:p>
        </p:txBody>
      </p:sp>
      <p:sp>
        <p:nvSpPr>
          <p:cNvPr id="6861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l-PL" altLang="pl-PL" b="1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Symbol zastępczy notatek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l-PL" altLang="pl-PL" b="1" smtClean="0"/>
          </a:p>
        </p:txBody>
      </p:sp>
      <p:sp>
        <p:nvSpPr>
          <p:cNvPr id="72708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48D8CDE-D0EE-48ED-8774-DC8742DC465B}" type="slidenum">
              <a:rPr lang="pl-PL" altLang="pl-PL"/>
              <a:pPr/>
              <a:t>41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Symbol zastępczy notatek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l-PL" altLang="pl-PL" b="1" smtClean="0"/>
          </a:p>
        </p:txBody>
      </p:sp>
      <p:sp>
        <p:nvSpPr>
          <p:cNvPr id="74756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AE5E00A-E586-44E4-9C02-DC315FB1D501}" type="slidenum">
              <a:rPr lang="pl-PL" altLang="pl-PL">
                <a:solidFill>
                  <a:srgbClr val="003366"/>
                </a:solidFill>
                <a:cs typeface="Times New Roman" pitchFamily="18" charset="0"/>
              </a:rPr>
              <a:pPr/>
              <a:t>42</a:t>
            </a:fld>
            <a:endParaRPr lang="pl-PL" altLang="pl-PL">
              <a:solidFill>
                <a:srgbClr val="003366"/>
              </a:solidFill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Symbol zastępczy notatek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l-PL" altLang="pl-PL" smtClean="0"/>
          </a:p>
        </p:txBody>
      </p:sp>
      <p:sp>
        <p:nvSpPr>
          <p:cNvPr id="78852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BF8A157-FEF6-42C0-BB65-01346B4D8253}" type="slidenum">
              <a:rPr lang="pl-PL" altLang="pl-PL"/>
              <a:pPr/>
              <a:t>45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Symbol zastępczy notatek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l-PL" altLang="pl-PL" smtClean="0"/>
          </a:p>
        </p:txBody>
      </p:sp>
      <p:sp>
        <p:nvSpPr>
          <p:cNvPr id="10244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67F7267-079C-4132-A8C9-3ED449D437B9}" type="slidenum">
              <a:rPr lang="pl-PL" altLang="pl-PL"/>
              <a:pPr/>
              <a:t>4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Symbol zastępczy notatek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l-PL" altLang="pl-PL" smtClean="0"/>
          </a:p>
        </p:txBody>
      </p:sp>
      <p:sp>
        <p:nvSpPr>
          <p:cNvPr id="88068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C13BA6F-8BC9-4B3E-846A-40F81461F750}" type="slidenum">
              <a:rPr lang="pl-PL" altLang="pl-PL"/>
              <a:pPr/>
              <a:t>53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Symbol zastępczy notatek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pl-PL" altLang="pl-PL" b="1" smtClean="0"/>
              <a:t>Na podstawie art. 297 ustawy z 14 grudnia 2016 – Przepisów wprowadzających ustawę – Prawo oświatowe (DZ.U. 2017, poz. 60), zasady przeprowadzania egzaminu maturalnego w bieżącym roku reguluje ustawa zmieniająca ustawę o systemie oświaty, tekst jednolity – Dz.U. z 2016, poz.1943</a:t>
            </a:r>
          </a:p>
        </p:txBody>
      </p:sp>
      <p:sp>
        <p:nvSpPr>
          <p:cNvPr id="13316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E9C7BD4-1480-4C21-A22E-8C7C62AB732F}" type="slidenum">
              <a:rPr lang="pl-PL" altLang="pl-PL"/>
              <a:pPr/>
              <a:t>6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Symbol zastępczy notatek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l-PL" altLang="pl-PL" smtClean="0"/>
          </a:p>
        </p:txBody>
      </p:sp>
      <p:sp>
        <p:nvSpPr>
          <p:cNvPr id="15364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13E9A58-0EF1-4D13-9C05-2F9BC75CEE21}" type="slidenum">
              <a:rPr lang="pl-PL" altLang="pl-PL">
                <a:solidFill>
                  <a:srgbClr val="003366"/>
                </a:solidFill>
                <a:cs typeface="Times New Roman" pitchFamily="18" charset="0"/>
              </a:rPr>
              <a:pPr/>
              <a:t>7</a:t>
            </a:fld>
            <a:endParaRPr lang="pl-PL" altLang="pl-PL">
              <a:solidFill>
                <a:srgbClr val="003366"/>
              </a:solidFill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9A30B4B-CE97-4D33-8361-B2D1B33E781A}" type="slidenum">
              <a:rPr lang="pl-PL" altLang="pl-PL"/>
              <a:pPr/>
              <a:t>10</a:t>
            </a:fld>
            <a:endParaRPr lang="pl-PL" altLang="pl-PL"/>
          </a:p>
        </p:txBody>
      </p:sp>
      <p:sp>
        <p:nvSpPr>
          <p:cNvPr id="1945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pl-PL" altLang="pl-PL" b="1" smtClean="0"/>
              <a:t> 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Symbol zastępczy notatek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l-PL" altLang="pl-PL" b="1" smtClean="0"/>
          </a:p>
        </p:txBody>
      </p:sp>
      <p:sp>
        <p:nvSpPr>
          <p:cNvPr id="22532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FC73871-AF5F-45C7-AB2D-A628E0FF60A2}" type="slidenum">
              <a:rPr lang="pl-PL" altLang="pl-PL"/>
              <a:pPr/>
              <a:t>12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Symbol zastępczy notatek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l-PL" altLang="pl-PL" smtClean="0"/>
          </a:p>
        </p:txBody>
      </p:sp>
      <p:sp>
        <p:nvSpPr>
          <p:cNvPr id="24580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C77FF5B-B83E-4E5E-8235-63C79E1AD0D3}" type="slidenum">
              <a:rPr lang="pl-PL" altLang="pl-PL"/>
              <a:pPr/>
              <a:t>13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Symbol zastępczy notatek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l-PL" altLang="pl-PL" b="1" smtClean="0"/>
          </a:p>
        </p:txBody>
      </p:sp>
      <p:sp>
        <p:nvSpPr>
          <p:cNvPr id="27652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79B7F1E-2869-462C-9B12-0D4DEB5A0AF1}" type="slidenum">
              <a:rPr lang="pl-PL" altLang="pl-PL"/>
              <a:pPr/>
              <a:t>15</a:t>
            </a:fld>
            <a:endParaRPr lang="pl-PL" alt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28F25B-9227-47D7-9CBD-44428F93CAC3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33697D-4E74-4D71-8662-08DA7FFE5E7A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71103B-10CB-4937-85D7-5AA7024D5A92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1693BB-720F-4CEC-BD2E-46B85CADE30F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D9C12D-D834-4048-A5ED-20F4A2B09E06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B503F5-1652-41E0-863F-69F849B1D778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243DB0-1DDD-4108-9DE3-349520129255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47CDE3-DECA-43D4-8A03-9CF8E2D8827B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1E53F6-92FB-4B85-9284-F2EEAB728FED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96D4A4-C3C8-48BC-B925-AD6A3EF6B01F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8DB84B-C776-4212-BDA2-01AF12BE7C72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CCFF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 wzorca tytułu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FontTx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FontTx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latin typeface="Times New Roman" pitchFamily="18" charset="0"/>
              </a:defRPr>
            </a:lvl1pPr>
          </a:lstStyle>
          <a:p>
            <a:fld id="{3896EE11-7D7E-4A90-AFDB-3A623134ABC9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8" descr="Rysunek1"/>
          <p:cNvPicPr>
            <a:picLocks noChangeAspect="1" noChangeArrowheads="1"/>
          </p:cNvPicPr>
          <p:nvPr/>
        </p:nvPicPr>
        <p:blipFill>
          <a:blip r:embed="rId3">
            <a:lum bright="58000" contrast="-70000"/>
          </a:blip>
          <a:srcRect/>
          <a:stretch>
            <a:fillRect/>
          </a:stretch>
        </p:blipFill>
        <p:spPr bwMode="auto">
          <a:xfrm>
            <a:off x="533400" y="787400"/>
            <a:ext cx="7848600" cy="602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ext Box 6"/>
          <p:cNvSpPr txBox="1">
            <a:spLocks noChangeArrowheads="1"/>
          </p:cNvSpPr>
          <p:nvPr/>
        </p:nvSpPr>
        <p:spPr bwMode="auto">
          <a:xfrm>
            <a:off x="0" y="1905000"/>
            <a:ext cx="8991600" cy="193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l-PL" altLang="pl-PL" sz="4000" dirty="0" smtClean="0">
                <a:solidFill>
                  <a:srgbClr val="003366"/>
                </a:solidFill>
                <a:latin typeface="Verdana" panose="020B0604030504040204" pitchFamily="34" charset="0"/>
                <a:sym typeface="Symbol" panose="05050102010706020507" pitchFamily="18" charset="2"/>
              </a:rPr>
              <a:t> </a:t>
            </a:r>
            <a:r>
              <a:rPr lang="pl-PL" altLang="pl-PL" sz="4000" dirty="0" smtClean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sym typeface="Symbol" panose="05050102010706020507" pitchFamily="18" charset="2"/>
              </a:rPr>
              <a:t>Matura 2020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l-PL" altLang="pl-PL" sz="4000" dirty="0" smtClean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sym typeface="Symbol" panose="05050102010706020507" pitchFamily="18" charset="2"/>
              </a:rPr>
              <a:t>Prawa i obowiązki maturzystów</a:t>
            </a:r>
            <a:endParaRPr lang="pl-PL" altLang="pl-PL" sz="4000" dirty="0" smtClean="0">
              <a:solidFill>
                <a:schemeClr val="accent6">
                  <a:lumMod val="75000"/>
                </a:schemeClr>
              </a:solidFill>
              <a:latin typeface="Verdana" panose="020B0604030504040204" pitchFamily="34" charset="0"/>
            </a:endParaRPr>
          </a:p>
        </p:txBody>
      </p:sp>
      <p:pic>
        <p:nvPicPr>
          <p:cNvPr id="4100" name="Picture 4" descr="C:\Documents and Settings\tadziu.OKE.000\Moje dokumenty\_Logo_14_lis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48625" y="0"/>
            <a:ext cx="107473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04813"/>
            <a:ext cx="9144000" cy="838200"/>
          </a:xfrm>
        </p:spPr>
        <p:txBody>
          <a:bodyPr/>
          <a:lstStyle/>
          <a:p>
            <a:pPr eaLnBrk="1" hangingPunct="1">
              <a:defRPr/>
            </a:pPr>
            <a:r>
              <a:rPr lang="pl-PL" altLang="pl-PL" sz="2400" b="1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</a:rPr>
              <a:t>Informacje o egzaminie maturalnym </a:t>
            </a:r>
            <a:br>
              <a:rPr lang="pl-PL" altLang="pl-PL" sz="2400" b="1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</a:rPr>
            </a:br>
            <a:r>
              <a:rPr lang="pl-PL" altLang="pl-PL" sz="2400" b="1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</a:rPr>
              <a:t>dla uczniów o specjalnych potrzebach edukacyjnych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700213"/>
            <a:ext cx="8534400" cy="41497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pl-PL" altLang="pl-PL" sz="2400" b="1" i="1" dirty="0" smtClean="0"/>
              <a:t> </a:t>
            </a:r>
            <a:r>
              <a:rPr lang="pl-PL" altLang="pl-PL" sz="2000" b="1" dirty="0" smtClean="0">
                <a:solidFill>
                  <a:schemeClr val="accent6">
                    <a:lumMod val="50000"/>
                  </a:schemeClr>
                </a:solidFill>
                <a:sym typeface="SPSS Marker Set" pitchFamily="2" charset="2"/>
              </a:rPr>
              <a:t></a:t>
            </a:r>
            <a:r>
              <a:rPr lang="pl-PL" altLang="pl-PL" sz="2000" b="1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pl-PL" altLang="pl-PL" sz="2000" b="1" dirty="0" smtClean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</a:rPr>
              <a:t>Komunikat dyrektora CKE w sprawie sposobów dostosowania warunków i formy przeprowadzania egzaminu maturalnego w roku 2019/2020</a:t>
            </a:r>
            <a:br>
              <a:rPr lang="pl-PL" altLang="pl-PL" sz="2000" b="1" dirty="0" smtClean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</a:rPr>
            </a:br>
            <a:r>
              <a:rPr lang="pl-PL" altLang="pl-PL" sz="2000" b="1" dirty="0" smtClean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</a:rPr>
              <a:t>(www.cke.edu.pl)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pl-PL" altLang="pl-PL" sz="2000" b="1" dirty="0" smtClean="0">
              <a:solidFill>
                <a:schemeClr val="accent6">
                  <a:lumMod val="75000"/>
                </a:schemeClr>
              </a:solidFill>
              <a:latin typeface="Verdana" panose="020B0604030504040204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pl-PL" altLang="pl-PL" sz="2000" b="1" dirty="0" smtClean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</a:rPr>
              <a:t> </a:t>
            </a:r>
            <a:r>
              <a:rPr lang="pl-PL" altLang="pl-PL" sz="2000" b="1" dirty="0" smtClean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sym typeface="SPSS Marker Set" pitchFamily="2" charset="2"/>
              </a:rPr>
              <a:t></a:t>
            </a:r>
            <a:r>
              <a:rPr lang="pl-PL" altLang="pl-PL" sz="2000" b="1" dirty="0" smtClean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</a:rPr>
              <a:t> Instrukcja przeprowadzania egzaminu maturalnego </a:t>
            </a:r>
            <a:br>
              <a:rPr lang="pl-PL" altLang="pl-PL" sz="2000" b="1" dirty="0" smtClean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</a:rPr>
            </a:br>
            <a:r>
              <a:rPr lang="pl-PL" altLang="pl-PL" sz="2000" b="1" dirty="0" smtClean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</a:rPr>
              <a:t>z udziałem nauczyciela wspomagającego w czytaniu </a:t>
            </a:r>
            <a:br>
              <a:rPr lang="pl-PL" altLang="pl-PL" sz="2000" b="1" dirty="0" smtClean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</a:rPr>
            </a:br>
            <a:r>
              <a:rPr lang="pl-PL" altLang="pl-PL" sz="2000" b="1" dirty="0" smtClean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</a:rPr>
              <a:t>i pisaniu. (</a:t>
            </a:r>
            <a:r>
              <a:rPr lang="pl-PL" altLang="pl-PL" sz="2000" b="1" i="1" dirty="0" smtClean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</a:rPr>
              <a:t>Informacja</a:t>
            </a:r>
            <a:r>
              <a:rPr lang="pl-PL" altLang="pl-PL" sz="2000" b="1" dirty="0" smtClean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</a:rPr>
              <a:t> …)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pl-PL" altLang="pl-PL" sz="2000" b="1" dirty="0" smtClean="0">
              <a:solidFill>
                <a:schemeClr val="accent6">
                  <a:lumMod val="75000"/>
                </a:schemeClr>
              </a:solidFill>
              <a:latin typeface="Verdana" panose="020B0604030504040204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pl-PL" altLang="pl-PL" sz="2000" b="1" dirty="0" smtClean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</a:rPr>
              <a:t> </a:t>
            </a:r>
            <a:r>
              <a:rPr lang="pl-PL" altLang="pl-PL" sz="2000" b="1" dirty="0" smtClean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sym typeface="SPSS Marker Set" pitchFamily="2" charset="2"/>
              </a:rPr>
              <a:t></a:t>
            </a:r>
            <a:r>
              <a:rPr lang="pl-PL" altLang="pl-PL" sz="2000" b="1" dirty="0" smtClean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</a:rPr>
              <a:t> Instrukcja przeprowadzania egzaminu maturalnego </a:t>
            </a:r>
            <a:br>
              <a:rPr lang="pl-PL" altLang="pl-PL" sz="2000" b="1" dirty="0" smtClean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</a:rPr>
            </a:br>
            <a:r>
              <a:rPr lang="pl-PL" altLang="pl-PL" sz="2000" b="1" dirty="0" smtClean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</a:rPr>
              <a:t>dla zdających korzystających z komputera. </a:t>
            </a:r>
            <a:br>
              <a:rPr lang="pl-PL" altLang="pl-PL" sz="2000" b="1" dirty="0" smtClean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</a:rPr>
            </a:br>
            <a:r>
              <a:rPr lang="pl-PL" altLang="pl-PL" sz="2000" b="1" dirty="0" smtClean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</a:rPr>
              <a:t>(</a:t>
            </a:r>
            <a:r>
              <a:rPr lang="pl-PL" altLang="pl-PL" sz="2000" b="1" i="1" dirty="0" smtClean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</a:rPr>
              <a:t>Informacja</a:t>
            </a:r>
            <a:r>
              <a:rPr lang="pl-PL" altLang="pl-PL" sz="2000" b="1" dirty="0" smtClean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</a:rPr>
              <a:t> …)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pl-PL" altLang="pl-PL" sz="2000" b="1" dirty="0" smtClean="0">
              <a:solidFill>
                <a:schemeClr val="accent6">
                  <a:lumMod val="75000"/>
                </a:schemeClr>
              </a:solidFill>
              <a:latin typeface="Verdana" panose="020B0604030504040204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pl-PL" altLang="pl-PL" sz="2000" b="1" dirty="0" smtClean="0">
              <a:solidFill>
                <a:schemeClr val="accent6">
                  <a:lumMod val="75000"/>
                </a:schemeClr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333375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pl-PL" altLang="pl-PL" sz="2400" b="1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</a:rPr>
              <a:t>Informacje o egzaminie maturalnym </a:t>
            </a:r>
            <a:br>
              <a:rPr lang="pl-PL" altLang="pl-PL" sz="2400" b="1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</a:rPr>
            </a:br>
            <a:r>
              <a:rPr lang="pl-PL" altLang="pl-PL" sz="2400" b="1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</a:rPr>
              <a:t>dla uczniów o specjalnych potrzebach edukacyjnych</a:t>
            </a:r>
            <a:endParaRPr lang="pl-PL" sz="2400" dirty="0"/>
          </a:p>
        </p:txBody>
      </p:sp>
      <p:sp>
        <p:nvSpPr>
          <p:cNvPr id="20483" name="Symbol zastępczy zawartości 2"/>
          <p:cNvSpPr>
            <a:spLocks noGrp="1"/>
          </p:cNvSpPr>
          <p:nvPr>
            <p:ph idx="1"/>
          </p:nvPr>
        </p:nvSpPr>
        <p:spPr>
          <a:xfrm>
            <a:off x="685800" y="1981200"/>
            <a:ext cx="8350250" cy="41148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pl-PL" altLang="pl-PL" sz="2000" b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Dostosowanie warunków egzaminu może nastąpić </a:t>
            </a:r>
            <a:br>
              <a:rPr lang="pl-PL" altLang="pl-PL" sz="2000" b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pl-PL" altLang="pl-PL" sz="2000" b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na podstawie:</a:t>
            </a:r>
          </a:p>
          <a:p>
            <a:pPr marL="0" indent="0">
              <a:buFont typeface="Wingdings" pitchFamily="2" charset="2"/>
              <a:buChar char="Ø"/>
            </a:pPr>
            <a:r>
              <a:rPr lang="pl-PL" altLang="pl-PL" sz="2000" b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orzeczenia o niepełnosprawności,</a:t>
            </a:r>
          </a:p>
          <a:p>
            <a:pPr marL="0" indent="0">
              <a:buFont typeface="Wingdings" pitchFamily="2" charset="2"/>
              <a:buChar char="Ø"/>
            </a:pPr>
            <a:r>
              <a:rPr lang="pl-PL" altLang="pl-PL" sz="2000" b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orzeczenia o nauczaniu indywidualnym,</a:t>
            </a:r>
          </a:p>
          <a:p>
            <a:pPr marL="0" indent="0">
              <a:buFont typeface="Wingdings" pitchFamily="2" charset="2"/>
              <a:buChar char="Ø"/>
            </a:pPr>
            <a:r>
              <a:rPr lang="pl-PL" altLang="pl-PL" sz="2000" b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zaświadczenia lekarskiego o chorobie przewlekłej,</a:t>
            </a:r>
          </a:p>
          <a:p>
            <a:pPr marL="0" indent="0">
              <a:buFont typeface="Wingdings" pitchFamily="2" charset="2"/>
              <a:buChar char="Ø"/>
            </a:pPr>
            <a:r>
              <a:rPr lang="pl-PL" altLang="pl-PL" sz="2000" b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opinii poradni o dysleksji/dyskalkulii.</a:t>
            </a:r>
          </a:p>
          <a:p>
            <a:pPr marL="0" indent="0">
              <a:buFont typeface="Wingdings" pitchFamily="2" charset="2"/>
              <a:buChar char="Ø"/>
            </a:pPr>
            <a:endParaRPr lang="pl-PL" altLang="pl-PL" sz="2000" b="1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FontTx/>
              <a:buNone/>
            </a:pPr>
            <a:r>
              <a:rPr lang="pl-PL" altLang="pl-PL" sz="2000" b="1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Uwaga:</a:t>
            </a:r>
          </a:p>
          <a:p>
            <a:pPr marL="0" indent="0">
              <a:buFontTx/>
              <a:buNone/>
            </a:pPr>
            <a:r>
              <a:rPr lang="pl-PL" altLang="pl-PL" sz="2000" b="1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Opinia o dysleksji/dyskalkulii nie uprawnia </a:t>
            </a:r>
            <a:br>
              <a:rPr lang="pl-PL" altLang="pl-PL" sz="2000" b="1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pl-PL" altLang="pl-PL" sz="2000" b="1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do wydłużenia czasu trwania egzaminu</a:t>
            </a:r>
          </a:p>
          <a:p>
            <a:pPr marL="0" indent="0">
              <a:buFont typeface="Wingdings" pitchFamily="2" charset="2"/>
              <a:buChar char="Ø"/>
            </a:pPr>
            <a:endParaRPr lang="pl-PL" altLang="pl-PL" sz="2000" b="1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Obraz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31888"/>
            <a:ext cx="9144000" cy="587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pole tekstowe 2"/>
          <p:cNvSpPr txBox="1">
            <a:spLocks noChangeArrowheads="1"/>
          </p:cNvSpPr>
          <p:nvPr/>
        </p:nvSpPr>
        <p:spPr bwMode="auto">
          <a:xfrm>
            <a:off x="0" y="333375"/>
            <a:ext cx="8964613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altLang="pl-PL" sz="2200">
                <a:solidFill>
                  <a:srgbClr val="00664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Komunikat w sprawie materiałów </a:t>
            </a:r>
            <a:br>
              <a:rPr lang="pl-PL" altLang="pl-PL" sz="2200">
                <a:solidFill>
                  <a:srgbClr val="00664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pl-PL" altLang="pl-PL" sz="2200">
                <a:solidFill>
                  <a:srgbClr val="00664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 przyborów pomocniczych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ytuł 1"/>
          <p:cNvSpPr>
            <a:spLocks noGrp="1"/>
          </p:cNvSpPr>
          <p:nvPr>
            <p:ph type="title"/>
          </p:nvPr>
        </p:nvSpPr>
        <p:spPr>
          <a:xfrm>
            <a:off x="671513" y="22225"/>
            <a:ext cx="7772400" cy="1143000"/>
          </a:xfrm>
        </p:spPr>
        <p:txBody>
          <a:bodyPr/>
          <a:lstStyle/>
          <a:p>
            <a:r>
              <a:rPr lang="pl-PL" altLang="pl-PL" sz="2400" b="1" smtClean="0">
                <a:solidFill>
                  <a:srgbClr val="00664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Materiały </a:t>
            </a:r>
            <a:br>
              <a:rPr lang="pl-PL" altLang="pl-PL" sz="2400" b="1" smtClean="0">
                <a:solidFill>
                  <a:srgbClr val="00664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pl-PL" altLang="pl-PL" sz="2400" b="1" smtClean="0">
                <a:solidFill>
                  <a:srgbClr val="00664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 przybory pomocnicze</a:t>
            </a:r>
          </a:p>
        </p:txBody>
      </p:sp>
      <p:sp>
        <p:nvSpPr>
          <p:cNvPr id="23555" name="Symbol zastępczy zawartości 2"/>
          <p:cNvSpPr>
            <a:spLocks noGrp="1"/>
          </p:cNvSpPr>
          <p:nvPr>
            <p:ph idx="1"/>
          </p:nvPr>
        </p:nvSpPr>
        <p:spPr>
          <a:xfrm>
            <a:off x="665163" y="1341438"/>
            <a:ext cx="7939087" cy="5111750"/>
          </a:xfrm>
        </p:spPr>
        <p:txBody>
          <a:bodyPr/>
          <a:lstStyle/>
          <a:p>
            <a:r>
              <a:rPr lang="pl-PL" altLang="pl-PL" sz="2000" b="1" smtClean="0">
                <a:solidFill>
                  <a:srgbClr val="22228B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Na każdym egzaminie pisemnym zdający mają prawo do używania tylko takich dodatkowych materiałów i przyborów pomocniczych, które są opisane w </a:t>
            </a:r>
            <a:r>
              <a:rPr lang="pl-PL" altLang="pl-PL" sz="2000" b="1" i="1" smtClean="0">
                <a:solidFill>
                  <a:srgbClr val="22228B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Komunikacie</a:t>
            </a:r>
            <a:r>
              <a:rPr lang="pl-PL" altLang="pl-PL" sz="2000" b="1" smtClean="0">
                <a:solidFill>
                  <a:srgbClr val="22228B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 Zdający może mieć własne przybory do rysowania (linijka, cyrkiel …) </a:t>
            </a:r>
            <a:br>
              <a:rPr lang="pl-PL" altLang="pl-PL" sz="2000" b="1" smtClean="0">
                <a:solidFill>
                  <a:srgbClr val="22228B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pl-PL" altLang="pl-PL" sz="2000" b="1" smtClean="0">
                <a:solidFill>
                  <a:srgbClr val="22228B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 kalkulator prosty. </a:t>
            </a:r>
          </a:p>
          <a:p>
            <a:endParaRPr lang="pl-PL" altLang="pl-PL" sz="2000" b="1" smtClean="0">
              <a:solidFill>
                <a:srgbClr val="22228B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pl-PL" altLang="pl-PL" sz="2400" b="1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Na teren szkoły nie wolno wnosić zbędnych rzeczy, w tym książek, telefonów komórkowych, maskotek …</a:t>
            </a:r>
          </a:p>
          <a:p>
            <a:endParaRPr lang="pl-PL" altLang="pl-PL" sz="2000" b="1" smtClean="0">
              <a:solidFill>
                <a:srgbClr val="22228B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pl-PL" altLang="pl-PL" sz="2000" b="1" smtClean="0">
                <a:solidFill>
                  <a:srgbClr val="22228B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Nie wolno pożyczać przyborów od innych zdających.</a:t>
            </a:r>
          </a:p>
          <a:p>
            <a:endParaRPr lang="pl-PL" altLang="pl-PL" sz="2000" b="1" smtClean="0">
              <a:solidFill>
                <a:srgbClr val="22228B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Prostokąt 1"/>
          <p:cNvSpPr>
            <a:spLocks noChangeArrowheads="1"/>
          </p:cNvSpPr>
          <p:nvPr/>
        </p:nvSpPr>
        <p:spPr bwMode="auto">
          <a:xfrm>
            <a:off x="0" y="692150"/>
            <a:ext cx="91440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Char char="•"/>
            </a:pPr>
            <a:r>
              <a:rPr lang="pl-PL" altLang="pl-PL" sz="2400">
                <a:solidFill>
                  <a:srgbClr val="22228B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Cudzoziemcy, którym przyznano możliwość korzystania ze słownika dwujęzycznego, </a:t>
            </a:r>
            <a:br>
              <a:rPr lang="pl-PL" altLang="pl-PL" sz="2400">
                <a:solidFill>
                  <a:srgbClr val="22228B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pl-PL" altLang="pl-PL" sz="2400">
                <a:solidFill>
                  <a:srgbClr val="22228B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są zobowiązani przynieść własne słowniki, które należy w terminie uzgodnionym </a:t>
            </a:r>
            <a:br>
              <a:rPr lang="pl-PL" altLang="pl-PL" sz="2400">
                <a:solidFill>
                  <a:srgbClr val="22228B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pl-PL" altLang="pl-PL" sz="2400">
                <a:solidFill>
                  <a:srgbClr val="22228B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z dyrektorem szkoły przekazać do sprawdzenia. </a:t>
            </a:r>
          </a:p>
          <a:p>
            <a:pPr marL="342900" indent="-342900">
              <a:buFontTx/>
              <a:buChar char="•"/>
            </a:pPr>
            <a:endParaRPr lang="pl-PL" altLang="pl-PL" sz="2400">
              <a:solidFill>
                <a:srgbClr val="22228B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>
              <a:buFontTx/>
              <a:buChar char="•"/>
            </a:pPr>
            <a:r>
              <a:rPr lang="pl-PL" altLang="pl-PL" sz="2400">
                <a:solidFill>
                  <a:srgbClr val="22228B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Szkoła nie zapewnia wody do picia, butelkę </a:t>
            </a:r>
            <a:br>
              <a:rPr lang="pl-PL" altLang="pl-PL" sz="2400">
                <a:solidFill>
                  <a:srgbClr val="22228B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pl-PL" altLang="pl-PL" sz="2400">
                <a:solidFill>
                  <a:srgbClr val="22228B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z wodą należy przynieść samemu.</a:t>
            </a:r>
          </a:p>
          <a:p>
            <a:pPr marL="342900" indent="-342900">
              <a:buFontTx/>
              <a:buChar char="•"/>
            </a:pPr>
            <a:endParaRPr lang="pl-PL" altLang="pl-PL" sz="2400">
              <a:solidFill>
                <a:srgbClr val="22228B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>
              <a:buFontTx/>
              <a:buChar char="•"/>
            </a:pPr>
            <a:r>
              <a:rPr lang="pl-PL" altLang="pl-PL" sz="2400">
                <a:solidFill>
                  <a:srgbClr val="22228B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Osoby, które mają dwa egzaminy w jednym dniu, mogą przynieść ze sobą coś do jedzenia.</a:t>
            </a:r>
          </a:p>
          <a:p>
            <a:pPr marL="342900" indent="-342900"/>
            <a:endParaRPr lang="pl-PL" altLang="pl-PL" sz="240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ChangeArrowheads="1"/>
          </p:cNvSpPr>
          <p:nvPr/>
        </p:nvSpPr>
        <p:spPr bwMode="auto">
          <a:xfrm>
            <a:off x="381000" y="0"/>
            <a:ext cx="85344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pl-PL" altLang="pl-PL" sz="1400">
                <a:solidFill>
                  <a:srgbClr val="008000"/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Komunikat Dyrektora CKE w sprawie materiałów i przyborów pomocniczych, </a:t>
            </a:r>
            <a:br>
              <a:rPr lang="pl-PL" altLang="pl-PL" sz="1400">
                <a:solidFill>
                  <a:srgbClr val="008000"/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</a:br>
            <a:r>
              <a:rPr lang="pl-PL" altLang="pl-PL" sz="1400">
                <a:solidFill>
                  <a:srgbClr val="008000"/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z których mogą korzystać zdający w części pisemnej egzaminu maturalnego </a:t>
            </a:r>
            <a:br>
              <a:rPr lang="pl-PL" altLang="pl-PL" sz="1400">
                <a:solidFill>
                  <a:srgbClr val="008000"/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</a:br>
            <a:r>
              <a:rPr lang="pl-PL" altLang="pl-PL" sz="1400">
                <a:solidFill>
                  <a:srgbClr val="008000"/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z poszczególnych przedmiotów w 2020 r.  </a:t>
            </a:r>
          </a:p>
        </p:txBody>
      </p:sp>
      <p:sp>
        <p:nvSpPr>
          <p:cNvPr id="26627" name="Text Box 5"/>
          <p:cNvSpPr txBox="1">
            <a:spLocks noChangeArrowheads="1"/>
          </p:cNvSpPr>
          <p:nvPr/>
        </p:nvSpPr>
        <p:spPr bwMode="auto">
          <a:xfrm>
            <a:off x="0" y="1190625"/>
            <a:ext cx="9170988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pl-PL" altLang="pl-PL" sz="200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pl-PL" altLang="pl-PL" sz="200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Każdy zdający powinien mieć pióro/długopis </a:t>
            </a:r>
            <a:r>
              <a:rPr lang="pl-PL" altLang="pl-PL" sz="200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z czarnym</a:t>
            </a:r>
            <a:r>
              <a:rPr lang="pl-PL" altLang="pl-PL" sz="200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tuszem....</a:t>
            </a:r>
          </a:p>
          <a:p>
            <a:pPr eaLnBrk="1" hangingPunct="1">
              <a:spcBef>
                <a:spcPct val="50000"/>
              </a:spcBef>
            </a:pPr>
            <a:r>
              <a:rPr lang="pl-PL" altLang="pl-PL" sz="200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tablice matematyczne i przyrodnicze (biologia, fizyka, chemia) – nowa formuła</a:t>
            </a:r>
          </a:p>
        </p:txBody>
      </p:sp>
      <p:pic>
        <p:nvPicPr>
          <p:cNvPr id="26628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3243263"/>
            <a:ext cx="2305050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9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7900" y="3243263"/>
            <a:ext cx="3600450" cy="253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630" name="pole tekstowe 1"/>
          <p:cNvSpPr txBox="1">
            <a:spLocks noChangeArrowheads="1"/>
          </p:cNvSpPr>
          <p:nvPr/>
        </p:nvSpPr>
        <p:spPr bwMode="auto">
          <a:xfrm>
            <a:off x="1179513" y="2635250"/>
            <a:ext cx="66960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altLang="pl-PL">
                <a:solidFill>
                  <a:srgbClr val="00664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Nowa formuła</a:t>
            </a:r>
          </a:p>
        </p:txBody>
      </p:sp>
      <p:sp>
        <p:nvSpPr>
          <p:cNvPr id="26631" name="Text Box 5"/>
          <p:cNvSpPr txBox="1">
            <a:spLocks noChangeArrowheads="1"/>
          </p:cNvSpPr>
          <p:nvPr/>
        </p:nvSpPr>
        <p:spPr bwMode="auto">
          <a:xfrm>
            <a:off x="7938" y="5995988"/>
            <a:ext cx="90408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pl-PL" altLang="pl-PL" sz="200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pl-PL" altLang="pl-PL" sz="160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Sprawdź, czy otrzymałeś właściwe wzory na egzaminie z matematyki, biologii, fizyki i chemii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Obraz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1950" y="1371600"/>
            <a:ext cx="8420100" cy="414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ole tekstowe 2"/>
          <p:cNvSpPr txBox="1"/>
          <p:nvPr/>
        </p:nvSpPr>
        <p:spPr>
          <a:xfrm>
            <a:off x="900113" y="333375"/>
            <a:ext cx="74168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l-PL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Stara formuła</a:t>
            </a:r>
          </a:p>
        </p:txBody>
      </p:sp>
      <p:sp>
        <p:nvSpPr>
          <p:cNvPr id="28676" name="Prostokąt 1"/>
          <p:cNvSpPr>
            <a:spLocks noChangeArrowheads="1"/>
          </p:cNvSpPr>
          <p:nvPr/>
        </p:nvSpPr>
        <p:spPr bwMode="auto">
          <a:xfrm>
            <a:off x="36513" y="6092825"/>
            <a:ext cx="910748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altLang="pl-PL" sz="1600">
                <a:solidFill>
                  <a:srgbClr val="FF0000"/>
                </a:solidFill>
              </a:rPr>
              <a:t>Takie wzory obowiązują tylko absolwentów techników, którzy ukończyli szkołę przed 2015 r.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ChangeArrowheads="1"/>
          </p:cNvSpPr>
          <p:nvPr/>
        </p:nvSpPr>
        <p:spPr bwMode="auto">
          <a:xfrm>
            <a:off x="312738" y="723900"/>
            <a:ext cx="8534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</a:pPr>
            <a:r>
              <a:rPr lang="pl-PL" altLang="pl-PL" sz="2000">
                <a:latin typeface="Verdana" pitchFamily="34" charset="0"/>
              </a:rPr>
              <a:t>Komunikat o  materiałach i przyborach pomocniczych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</a:pPr>
            <a:endParaRPr lang="pl-PL" altLang="pl-PL" sz="2000">
              <a:latin typeface="Verdana" pitchFamily="34" charset="0"/>
            </a:endParaRPr>
          </a:p>
          <a:p>
            <a:pPr marL="342900" indent="-342900"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pl-PL" altLang="pl-PL" sz="2000">
                <a:latin typeface="Verdana" pitchFamily="34" charset="0"/>
              </a:rPr>
              <a:t>„do zapisywania rozwiązań (odpowiedzi) służy długopis </a:t>
            </a:r>
            <a:br>
              <a:rPr lang="pl-PL" altLang="pl-PL" sz="2000">
                <a:latin typeface="Verdana" pitchFamily="34" charset="0"/>
              </a:rPr>
            </a:br>
            <a:r>
              <a:rPr lang="pl-PL" altLang="pl-PL" sz="2000">
                <a:latin typeface="Verdana" pitchFamily="34" charset="0"/>
              </a:rPr>
              <a:t>lub pióro z czarnym tuszem”</a:t>
            </a:r>
          </a:p>
          <a:p>
            <a:pPr marL="342900" indent="-342900" algn="ctr" eaLnBrk="1" hangingPunct="1">
              <a:lnSpc>
                <a:spcPct val="90000"/>
              </a:lnSpc>
              <a:spcBef>
                <a:spcPct val="20000"/>
              </a:spcBef>
            </a:pPr>
            <a:endParaRPr lang="pl-PL" altLang="pl-PL" sz="2000">
              <a:latin typeface="Verdana" pitchFamily="34" charset="0"/>
            </a:endParaRPr>
          </a:p>
          <a:p>
            <a:pPr marL="342900" indent="-342900"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pl-PL" altLang="pl-PL" sz="2400">
                <a:solidFill>
                  <a:srgbClr val="FF0000"/>
                </a:solidFill>
                <a:latin typeface="Verdana" pitchFamily="34" charset="0"/>
              </a:rPr>
              <a:t>NIE UŻYWAMY OŁÓWKÓW!!!!!</a:t>
            </a:r>
          </a:p>
        </p:txBody>
      </p:sp>
      <p:pic>
        <p:nvPicPr>
          <p:cNvPr id="30723" name="Picture 7" descr="E:\ołówe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68600" y="3933825"/>
            <a:ext cx="3352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Line 8"/>
          <p:cNvSpPr>
            <a:spLocks noChangeShapeType="1"/>
          </p:cNvSpPr>
          <p:nvPr/>
        </p:nvSpPr>
        <p:spPr bwMode="auto">
          <a:xfrm flipH="1" flipV="1">
            <a:off x="2768600" y="3933825"/>
            <a:ext cx="3352800" cy="1981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30725" name="Line 10"/>
          <p:cNvSpPr>
            <a:spLocks noChangeShapeType="1"/>
          </p:cNvSpPr>
          <p:nvPr/>
        </p:nvSpPr>
        <p:spPr bwMode="auto">
          <a:xfrm flipH="1">
            <a:off x="2768600" y="4021138"/>
            <a:ext cx="3325813" cy="1893887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2" name="Prostokąt 1"/>
          <p:cNvSpPr/>
          <p:nvPr/>
        </p:nvSpPr>
        <p:spPr>
          <a:xfrm>
            <a:off x="4541838" y="3282950"/>
            <a:ext cx="4572000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pl-PL" altLang="pl-PL" sz="1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Wyjątek może stanowić wyłącznie cyrkiel zaopatrzony w rysik (egzamin z matematyki).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35288" y="2420938"/>
            <a:ext cx="3330575" cy="410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2771" name="Prostokąt 1"/>
          <p:cNvSpPr>
            <a:spLocks noChangeArrowheads="1"/>
          </p:cNvSpPr>
          <p:nvPr/>
        </p:nvSpPr>
        <p:spPr bwMode="auto">
          <a:xfrm>
            <a:off x="0" y="11113"/>
            <a:ext cx="9144000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pl-PL" altLang="pl-PL" sz="2400">
                <a:solidFill>
                  <a:srgbClr val="008000"/>
                </a:solidFill>
                <a:latin typeface="Verdana" pitchFamily="34" charset="0"/>
              </a:rPr>
              <a:t>Kalkulator prosty zawiera tylko podstawowe działania: dodawanie, odejmowanie, </a:t>
            </a:r>
            <a:br>
              <a:rPr lang="pl-PL" altLang="pl-PL" sz="2400">
                <a:solidFill>
                  <a:srgbClr val="008000"/>
                </a:solidFill>
                <a:latin typeface="Verdana" pitchFamily="34" charset="0"/>
              </a:rPr>
            </a:br>
            <a:r>
              <a:rPr lang="pl-PL" altLang="pl-PL" sz="2400">
                <a:solidFill>
                  <a:srgbClr val="008000"/>
                </a:solidFill>
                <a:latin typeface="Verdana" pitchFamily="34" charset="0"/>
              </a:rPr>
              <a:t>mnożenie, dzielenie, </a:t>
            </a:r>
            <a:br>
              <a:rPr lang="pl-PL" altLang="pl-PL" sz="2400">
                <a:solidFill>
                  <a:srgbClr val="008000"/>
                </a:solidFill>
                <a:latin typeface="Verdana" pitchFamily="34" charset="0"/>
              </a:rPr>
            </a:br>
            <a:r>
              <a:rPr lang="pl-PL" altLang="pl-PL" sz="2400">
                <a:solidFill>
                  <a:srgbClr val="008000"/>
                </a:solidFill>
                <a:latin typeface="Verdana" pitchFamily="34" charset="0"/>
              </a:rPr>
              <a:t>pierwiastkowanie, %, </a:t>
            </a:r>
            <a:br>
              <a:rPr lang="pl-PL" altLang="pl-PL" sz="2400">
                <a:solidFill>
                  <a:srgbClr val="008000"/>
                </a:solidFill>
                <a:latin typeface="Verdana" pitchFamily="34" charset="0"/>
              </a:rPr>
            </a:br>
            <a:r>
              <a:rPr lang="pl-PL" altLang="pl-PL" sz="2400">
                <a:solidFill>
                  <a:srgbClr val="008000"/>
                </a:solidFill>
                <a:latin typeface="Verdana" pitchFamily="34" charset="0"/>
              </a:rPr>
              <a:t>pamięć (+), pamięć (-)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908175" y="115888"/>
            <a:ext cx="4572000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pl-PL" altLang="pl-PL" sz="28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</a:rPr>
              <a:t>Przed egzaminem</a:t>
            </a:r>
            <a:endParaRPr lang="pl-PL" sz="2800" dirty="0">
              <a:latin typeface="Arial" panose="020B0604020202020204" pitchFamily="34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539750" y="654050"/>
            <a:ext cx="8280400" cy="53244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buFont typeface="SPSS Marker Set" pitchFamily="2" charset="2"/>
              <a:buChar char="í"/>
              <a:defRPr/>
            </a:pPr>
            <a:endParaRPr lang="pl-PL" altLang="pl-PL" sz="2000" dirty="0">
              <a:solidFill>
                <a:schemeClr val="accent6">
                  <a:lumMod val="75000"/>
                </a:schemeClr>
              </a:solidFill>
              <a:latin typeface="Verdana" panose="020B0604030504040204" pitchFamily="34" charset="0"/>
              <a:sym typeface="SPSS Marker Set" pitchFamily="2" charset="2"/>
            </a:endParaRPr>
          </a:p>
          <a:p>
            <a:pPr eaLnBrk="1" hangingPunct="1">
              <a:buFont typeface="SPSS Marker Set" pitchFamily="2" charset="2"/>
              <a:buChar char="í"/>
              <a:defRPr/>
            </a:pPr>
            <a:r>
              <a:rPr lang="pl-PL" altLang="pl-PL" sz="2000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sym typeface="SPSS Marker Set" pitchFamily="2" charset="2"/>
              </a:rPr>
              <a:t> </a:t>
            </a:r>
            <a:r>
              <a:rPr lang="pl-PL" altLang="pl-PL" sz="2000" dirty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sym typeface="SPSS Marker Set" pitchFamily="2" charset="2"/>
              </a:rPr>
              <a:t>Czekając na wejście do szkoły albo do sali</a:t>
            </a:r>
            <a:r>
              <a:rPr lang="pl-PL" altLang="pl-PL" sz="2000" dirty="0">
                <a:solidFill>
                  <a:srgbClr val="FF0000"/>
                </a:solidFill>
                <a:latin typeface="Verdana" panose="020B0604030504040204" pitchFamily="34" charset="0"/>
                <a:sym typeface="SPSS Marker Set" pitchFamily="2" charset="2"/>
              </a:rPr>
              <a:t> należy zachować odstęp min. 1,5 m</a:t>
            </a:r>
          </a:p>
          <a:p>
            <a:pPr eaLnBrk="1" hangingPunct="1">
              <a:buFont typeface="SPSS Marker Set" pitchFamily="2" charset="2"/>
              <a:buChar char="í"/>
              <a:defRPr/>
            </a:pPr>
            <a:endParaRPr lang="pl-PL" altLang="pl-PL" sz="2000" dirty="0">
              <a:solidFill>
                <a:srgbClr val="FF0000"/>
              </a:solidFill>
              <a:latin typeface="Verdana" panose="020B0604030504040204" pitchFamily="34" charset="0"/>
              <a:sym typeface="SPSS Marker Set" pitchFamily="2" charset="2"/>
            </a:endParaRPr>
          </a:p>
          <a:p>
            <a:pPr eaLnBrk="1" hangingPunct="1">
              <a:buFont typeface="SPSS Marker Set" pitchFamily="2" charset="2"/>
              <a:buChar char="í"/>
              <a:defRPr/>
            </a:pPr>
            <a:r>
              <a:rPr lang="pl-PL" altLang="pl-PL" sz="2000" dirty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sym typeface="SPSS Marker Set" pitchFamily="2" charset="2"/>
              </a:rPr>
              <a:t> Na każdy egzamin należy zgłosić się o godzinie wyznaczonej przez dyrektora szkoły.</a:t>
            </a:r>
          </a:p>
          <a:p>
            <a:pPr eaLnBrk="1" hangingPunct="1">
              <a:buFont typeface="SPSS Marker Set" pitchFamily="2" charset="2"/>
              <a:buChar char="í"/>
              <a:defRPr/>
            </a:pPr>
            <a:endParaRPr lang="pl-PL" altLang="pl-PL" sz="2000" dirty="0">
              <a:solidFill>
                <a:schemeClr val="accent6">
                  <a:lumMod val="50000"/>
                </a:schemeClr>
              </a:solidFill>
              <a:latin typeface="Verdana" panose="020B0604030504040204" pitchFamily="34" charset="0"/>
              <a:sym typeface="SPSS Marker Set" pitchFamily="2" charset="2"/>
            </a:endParaRPr>
          </a:p>
          <a:p>
            <a:pPr eaLnBrk="1" hangingPunct="1">
              <a:buFont typeface="SPSS Marker Set" pitchFamily="2" charset="2"/>
              <a:buChar char="í"/>
              <a:defRPr/>
            </a:pPr>
            <a:r>
              <a:rPr lang="pl-PL" altLang="pl-PL" sz="2000" dirty="0">
                <a:solidFill>
                  <a:srgbClr val="FF0000"/>
                </a:solidFill>
                <a:latin typeface="Verdana" panose="020B0604030504040204" pitchFamily="34" charset="0"/>
                <a:sym typeface="SPSS Marker Set" pitchFamily="2" charset="2"/>
              </a:rPr>
              <a:t> Na teren szkoły można wejść wyłącznie z zakrytymi ustami i nosem </a:t>
            </a:r>
            <a:r>
              <a:rPr lang="pl-PL" altLang="pl-PL" sz="2000" dirty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sym typeface="SPSS Marker Set" pitchFamily="2" charset="2"/>
              </a:rPr>
              <a:t>(maseczka, materiał albo przyłbica – </a:t>
            </a:r>
            <a:br>
              <a:rPr lang="pl-PL" altLang="pl-PL" sz="2000" dirty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sym typeface="SPSS Marker Set" pitchFamily="2" charset="2"/>
              </a:rPr>
            </a:br>
            <a:r>
              <a:rPr lang="pl-PL" altLang="pl-PL" sz="2000" dirty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sym typeface="SPSS Marker Set" pitchFamily="2" charset="2"/>
              </a:rPr>
              <a:t>w przypadku osób, które ze względów zdrowotnych </a:t>
            </a:r>
            <a:br>
              <a:rPr lang="pl-PL" altLang="pl-PL" sz="2000" dirty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sym typeface="SPSS Marker Set" pitchFamily="2" charset="2"/>
              </a:rPr>
            </a:br>
            <a:r>
              <a:rPr lang="pl-PL" altLang="pl-PL" sz="2000" dirty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sym typeface="SPSS Marker Set" pitchFamily="2" charset="2"/>
              </a:rPr>
              <a:t>nie mogą używać maseczki). Zakrywanie nosa i ust obowiązuje w całej szkole </a:t>
            </a:r>
            <a:r>
              <a:rPr lang="pl-PL" altLang="pl-PL" sz="2000" u="sng" dirty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sym typeface="SPSS Marker Set" pitchFamily="2" charset="2"/>
              </a:rPr>
              <a:t>z wyjątkiem sali egzaminacyjnej po zajęciu miejsca.</a:t>
            </a:r>
          </a:p>
          <a:p>
            <a:pPr eaLnBrk="1" hangingPunct="1">
              <a:buFont typeface="SPSS Marker Set" pitchFamily="2" charset="2"/>
              <a:buChar char="í"/>
              <a:defRPr/>
            </a:pPr>
            <a:endParaRPr lang="pl-PL" altLang="pl-PL" sz="2000" dirty="0">
              <a:solidFill>
                <a:srgbClr val="FF0000"/>
              </a:solidFill>
              <a:latin typeface="Verdana" panose="020B0604030504040204" pitchFamily="34" charset="0"/>
              <a:sym typeface="SPSS Marker Set" pitchFamily="2" charset="2"/>
            </a:endParaRPr>
          </a:p>
          <a:p>
            <a:pPr eaLnBrk="1" hangingPunct="1">
              <a:buFont typeface="SPSS Marker Set" pitchFamily="2" charset="2"/>
              <a:buChar char="í"/>
              <a:defRPr/>
            </a:pPr>
            <a:r>
              <a:rPr lang="pl-PL" altLang="pl-PL" sz="2000" dirty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sym typeface="SPSS Marker Set" pitchFamily="2" charset="2"/>
              </a:rPr>
              <a:t>Nauczyciel może poprosić o odsłonięcie twarzy w celu zweryfikowania tożsamości zdającego. Należy pamiętać o zachowaniu 1,5 metrowego odstępu.</a:t>
            </a:r>
            <a:endParaRPr lang="pl-PL" altLang="pl-PL" sz="1600" dirty="0">
              <a:solidFill>
                <a:schemeClr val="accent6">
                  <a:lumMod val="50000"/>
                </a:schemeClr>
              </a:solidFill>
              <a:latin typeface="Verdana" panose="020B0604030504040204" pitchFamily="34" charset="0"/>
              <a:sym typeface="SPSS Marker Set" pitchFamily="2" charset="2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pole tekstowe 1"/>
          <p:cNvSpPr txBox="1">
            <a:spLocks noChangeArrowheads="1"/>
          </p:cNvSpPr>
          <p:nvPr/>
        </p:nvSpPr>
        <p:spPr bwMode="auto">
          <a:xfrm>
            <a:off x="323850" y="908050"/>
            <a:ext cx="8640763" cy="507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pl-PL" altLang="pl-PL" sz="2400">
                <a:solidFill>
                  <a:srgbClr val="26269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Egzamin maturalny w 2020 roku z powodu pandemii koronawirusa musi odbywać się</a:t>
            </a:r>
            <a:br>
              <a:rPr lang="pl-PL" altLang="pl-PL" sz="2400">
                <a:solidFill>
                  <a:srgbClr val="26269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pl-PL" altLang="pl-PL" sz="2400">
                <a:solidFill>
                  <a:srgbClr val="26269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 specjalnych warunkach higienicznych. </a:t>
            </a:r>
          </a:p>
          <a:p>
            <a:pPr>
              <a:lnSpc>
                <a:spcPct val="150000"/>
              </a:lnSpc>
            </a:pPr>
            <a:r>
              <a:rPr lang="pl-PL" altLang="pl-PL" sz="2400">
                <a:solidFill>
                  <a:srgbClr val="26269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Oprócz procedur dotyczących przeprowadzania egzaminów należy stosować się do wytycznych opracowanych przez Ministerstwo Edukacji Narodowej, Centralną Komisję Egzaminacyjną </a:t>
            </a:r>
            <a:br>
              <a:rPr lang="pl-PL" altLang="pl-PL" sz="2400">
                <a:solidFill>
                  <a:srgbClr val="26269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pl-PL" altLang="pl-PL" sz="2400">
                <a:solidFill>
                  <a:srgbClr val="26269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 Główny Inspektorat Sanitarny. </a:t>
            </a:r>
          </a:p>
          <a:p>
            <a:pPr>
              <a:lnSpc>
                <a:spcPct val="150000"/>
              </a:lnSpc>
            </a:pPr>
            <a:r>
              <a:rPr lang="pl-PL" altLang="pl-PL" sz="240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www.oke.wroc.pl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7772400" cy="836613"/>
          </a:xfrm>
        </p:spPr>
        <p:txBody>
          <a:bodyPr/>
          <a:lstStyle/>
          <a:p>
            <a:pPr eaLnBrk="1" hangingPunct="1">
              <a:defRPr/>
            </a:pPr>
            <a:r>
              <a:rPr lang="pl-PL" altLang="pl-PL" sz="2400" b="1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</a:rPr>
              <a:t>Przed wejściem do szkoły/do sali egzaminacyjnej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9063" y="1628775"/>
            <a:ext cx="9024937" cy="3240088"/>
          </a:xfrm>
        </p:spPr>
        <p:txBody>
          <a:bodyPr/>
          <a:lstStyle/>
          <a:p>
            <a:pPr eaLnBrk="1" hangingPunct="1">
              <a:buFont typeface="SPSS Marker Set" pitchFamily="2" charset="2"/>
              <a:buChar char="í"/>
              <a:defRPr/>
            </a:pPr>
            <a:r>
              <a:rPr lang="pl-PL" altLang="pl-PL" sz="2000" b="1" dirty="0" smtClean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sym typeface="SPSS Marker Set" pitchFamily="2" charset="2"/>
              </a:rPr>
              <a:t>O sposobie wchodzenia zdających do szkoły i do sali egzaminacyjnej i zajmowaniu miejsc decyduje dyrektor szkoły. </a:t>
            </a:r>
            <a:r>
              <a:rPr lang="pl-PL" altLang="pl-PL" sz="2000" b="1" dirty="0" smtClean="0">
                <a:solidFill>
                  <a:srgbClr val="FF0000"/>
                </a:solidFill>
                <a:latin typeface="Verdana" panose="020B0604030504040204" pitchFamily="34" charset="0"/>
                <a:sym typeface="SPSS Marker Set" pitchFamily="2" charset="2"/>
              </a:rPr>
              <a:t>Losowania miejsc za maturzystę dokonuje członek zespołu nadzorującego.</a:t>
            </a:r>
          </a:p>
          <a:p>
            <a:pPr marL="0" indent="0" eaLnBrk="1" hangingPunct="1">
              <a:buFontTx/>
              <a:buNone/>
              <a:defRPr/>
            </a:pPr>
            <a:endParaRPr lang="pl-PL" altLang="pl-PL" sz="2000" b="1" dirty="0" smtClean="0">
              <a:solidFill>
                <a:schemeClr val="accent6">
                  <a:lumMod val="75000"/>
                </a:schemeClr>
              </a:solidFill>
              <a:latin typeface="Verdana" panose="020B0604030504040204" pitchFamily="34" charset="0"/>
              <a:sym typeface="SPSS Marker Set" pitchFamily="2" charset="2"/>
            </a:endParaRPr>
          </a:p>
          <a:p>
            <a:pPr marL="0" indent="0" eaLnBrk="1" hangingPunct="1">
              <a:buFontTx/>
              <a:buNone/>
              <a:defRPr/>
            </a:pPr>
            <a:endParaRPr lang="pl-PL" altLang="pl-PL" sz="2000" dirty="0" smtClean="0">
              <a:solidFill>
                <a:schemeClr val="accent6">
                  <a:lumMod val="75000"/>
                </a:schemeClr>
              </a:solidFill>
              <a:latin typeface="Verdana" panose="020B0604030504040204" pitchFamily="34" charset="0"/>
              <a:sym typeface="SPSS Marker Set" pitchFamily="2" charset="2"/>
            </a:endParaRPr>
          </a:p>
          <a:p>
            <a:pPr eaLnBrk="1" hangingPunct="1">
              <a:buFont typeface="SPSS Marker Set" pitchFamily="2" charset="2"/>
              <a:buChar char="í"/>
              <a:defRPr/>
            </a:pPr>
            <a:r>
              <a:rPr lang="pl-PL" altLang="pl-PL" sz="2000" dirty="0" smtClean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sym typeface="SPSS Marker Set" pitchFamily="2" charset="2"/>
              </a:rPr>
              <a:t>Do sali egzaminacyjnej mogą wejść wyłącznie ci zdający, </a:t>
            </a:r>
            <a:r>
              <a:rPr lang="pl-PL" altLang="pl-PL" sz="2000" b="1" dirty="0" smtClean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sym typeface="SPSS Marker Set" pitchFamily="2" charset="2"/>
              </a:rPr>
              <a:t>którzy znajdują się na listach.</a:t>
            </a:r>
          </a:p>
          <a:p>
            <a:pPr marL="0" indent="0" eaLnBrk="1" hangingPunct="1">
              <a:buFontTx/>
              <a:buNone/>
              <a:defRPr/>
            </a:pPr>
            <a:endParaRPr lang="pl-PL" altLang="pl-PL" sz="2000" b="1" dirty="0" smtClean="0">
              <a:solidFill>
                <a:schemeClr val="accent6">
                  <a:lumMod val="75000"/>
                </a:schemeClr>
              </a:solidFill>
              <a:latin typeface="Verdana" panose="020B0604030504040204" pitchFamily="34" charset="0"/>
              <a:sym typeface="SPSS Marker Set" pitchFamily="2" charset="2"/>
            </a:endParaRPr>
          </a:p>
          <a:p>
            <a:pPr marL="0" indent="0" eaLnBrk="1" hangingPunct="1">
              <a:buFontTx/>
              <a:buNone/>
              <a:defRPr/>
            </a:pPr>
            <a:endParaRPr lang="pl-PL" altLang="pl-PL" sz="2000" b="1" dirty="0" smtClean="0">
              <a:solidFill>
                <a:schemeClr val="accent6">
                  <a:lumMod val="75000"/>
                </a:schemeClr>
              </a:solidFill>
              <a:latin typeface="Verdana" panose="020B0604030504040204" pitchFamily="34" charset="0"/>
              <a:sym typeface="SPSS Marker Set" pitchFamily="2" charset="2"/>
            </a:endParaRPr>
          </a:p>
          <a:p>
            <a:pPr eaLnBrk="1" hangingPunct="1">
              <a:buFont typeface="SPSS Marker Set" pitchFamily="2" charset="2"/>
              <a:buChar char="í"/>
              <a:defRPr/>
            </a:pPr>
            <a:r>
              <a:rPr lang="pl-PL" altLang="pl-PL" sz="2000" dirty="0" smtClean="0">
                <a:solidFill>
                  <a:srgbClr val="FF0000"/>
                </a:solidFill>
                <a:latin typeface="Verdana" panose="020B0604030504040204" pitchFamily="34" charset="0"/>
                <a:sym typeface="SPSS Marker Set" pitchFamily="2" charset="2"/>
              </a:rPr>
              <a:t>Zdający skierowani na zdawanie egzaminu maturalnego do innej szkoły </a:t>
            </a:r>
            <a:r>
              <a:rPr lang="pl-PL" altLang="pl-PL" sz="2000" b="1" u="sng" dirty="0" smtClean="0">
                <a:solidFill>
                  <a:srgbClr val="FF0000"/>
                </a:solidFill>
                <a:latin typeface="Verdana" panose="020B0604030504040204" pitchFamily="34" charset="0"/>
                <a:sym typeface="SPSS Marker Set" pitchFamily="2" charset="2"/>
              </a:rPr>
              <a:t>muszą okazać dowód tożsamości ze zdjęciem</a:t>
            </a:r>
            <a:r>
              <a:rPr lang="pl-PL" altLang="pl-PL" sz="2000" dirty="0" smtClean="0">
                <a:solidFill>
                  <a:srgbClr val="FF0000"/>
                </a:solidFill>
                <a:latin typeface="Verdana" panose="020B0604030504040204" pitchFamily="34" charset="0"/>
                <a:sym typeface="SPSS Marker Set" pitchFamily="2" charset="2"/>
              </a:rPr>
              <a:t>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179388" y="609600"/>
            <a:ext cx="89646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pl-PL" altLang="pl-PL" sz="2000">
                <a:solidFill>
                  <a:srgbClr val="FF3300"/>
                </a:solidFill>
                <a:latin typeface="Verdana" pitchFamily="34" charset="0"/>
              </a:rPr>
              <a:t>Nie wnoś do sali egzaminacyjnej telefonów komórkowych  </a:t>
            </a:r>
            <a:br>
              <a:rPr lang="pl-PL" altLang="pl-PL" sz="2000">
                <a:solidFill>
                  <a:srgbClr val="FF3300"/>
                </a:solidFill>
                <a:latin typeface="Verdana" pitchFamily="34" charset="0"/>
              </a:rPr>
            </a:br>
            <a:r>
              <a:rPr lang="pl-PL" altLang="pl-PL" sz="2000">
                <a:solidFill>
                  <a:srgbClr val="FF3300"/>
                </a:solidFill>
                <a:latin typeface="Verdana" pitchFamily="34" charset="0"/>
              </a:rPr>
              <a:t>i innych urządzeń telekomunikacyjnych !</a:t>
            </a:r>
            <a:br>
              <a:rPr lang="pl-PL" altLang="pl-PL" sz="2000">
                <a:solidFill>
                  <a:srgbClr val="FF3300"/>
                </a:solidFill>
                <a:latin typeface="Verdana" pitchFamily="34" charset="0"/>
              </a:rPr>
            </a:br>
            <a:r>
              <a:rPr lang="pl-PL" altLang="pl-PL" sz="2000">
                <a:solidFill>
                  <a:srgbClr val="FF3300"/>
                </a:solidFill>
                <a:latin typeface="Verdana" pitchFamily="34" charset="0"/>
              </a:rPr>
              <a:t> Pracuj samodzielnie!</a:t>
            </a:r>
          </a:p>
        </p:txBody>
      </p:sp>
      <p:pic>
        <p:nvPicPr>
          <p:cNvPr id="36867" name="Picture 3" descr="C:\Documents and Settings\beata\Pulpit\telefon-lg-kf7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4075" y="2276475"/>
            <a:ext cx="45720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8" name="Line 5"/>
          <p:cNvSpPr>
            <a:spLocks noChangeShapeType="1"/>
          </p:cNvSpPr>
          <p:nvPr/>
        </p:nvSpPr>
        <p:spPr bwMode="auto">
          <a:xfrm flipH="1">
            <a:off x="3267075" y="2428875"/>
            <a:ext cx="2286000" cy="28956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6869" name="Line 6"/>
          <p:cNvSpPr>
            <a:spLocks noChangeShapeType="1"/>
          </p:cNvSpPr>
          <p:nvPr/>
        </p:nvSpPr>
        <p:spPr bwMode="auto">
          <a:xfrm>
            <a:off x="3657600" y="2276475"/>
            <a:ext cx="1828800" cy="30480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" name="Elipsa 1"/>
          <p:cNvSpPr/>
          <p:nvPr/>
        </p:nvSpPr>
        <p:spPr>
          <a:xfrm>
            <a:off x="4302125" y="2636838"/>
            <a:ext cx="215900" cy="1444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36871" name="pole tekstowe 2"/>
          <p:cNvSpPr txBox="1">
            <a:spLocks noChangeArrowheads="1"/>
          </p:cNvSpPr>
          <p:nvPr/>
        </p:nvSpPr>
        <p:spPr bwMode="auto">
          <a:xfrm>
            <a:off x="323850" y="5553075"/>
            <a:ext cx="85693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altLang="pl-PL" sz="2000">
                <a:latin typeface="Verdana" pitchFamily="34" charset="0"/>
                <a:ea typeface="Verdana" pitchFamily="34" charset="0"/>
                <a:cs typeface="Verdana" pitchFamily="34" charset="0"/>
              </a:rPr>
              <a:t>Wniesienie do sali egzaminacyjnej telefonu lub innego urządzenia tel. powoduje unieważnienie egzaminu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0" y="-242888"/>
            <a:ext cx="8675688" cy="1295401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r>
              <a:rPr lang="pl-PL" altLang="pl-PL" sz="2400" dirty="0" smtClean="0">
                <a:solidFill>
                  <a:srgbClr val="003399"/>
                </a:solidFill>
                <a:latin typeface="Verdana" panose="020B0604030504040204" pitchFamily="34" charset="0"/>
              </a:rPr>
              <a:t/>
            </a:r>
            <a:br>
              <a:rPr lang="pl-PL" altLang="pl-PL" sz="2400" dirty="0" smtClean="0">
                <a:solidFill>
                  <a:srgbClr val="003399"/>
                </a:solidFill>
                <a:latin typeface="Verdana" panose="020B0604030504040204" pitchFamily="34" charset="0"/>
              </a:rPr>
            </a:br>
            <a:r>
              <a:rPr lang="pl-PL" altLang="pl-PL" sz="2400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</a:rPr>
              <a:t>Czynności wstępne </a:t>
            </a:r>
            <a:br>
              <a:rPr lang="pl-PL" altLang="pl-PL" sz="2400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</a:rPr>
            </a:br>
            <a:r>
              <a:rPr lang="pl-PL" altLang="pl-PL" sz="2400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</a:rPr>
              <a:t>przed rozpoczęciem egzaminu </a:t>
            </a:r>
          </a:p>
        </p:txBody>
      </p:sp>
      <p:sp>
        <p:nvSpPr>
          <p:cNvPr id="37891" name="pole tekstowe 2"/>
          <p:cNvSpPr txBox="1">
            <a:spLocks noChangeArrowheads="1"/>
          </p:cNvSpPr>
          <p:nvPr/>
        </p:nvSpPr>
        <p:spPr bwMode="auto">
          <a:xfrm>
            <a:off x="107950" y="1268413"/>
            <a:ext cx="8928100" cy="567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altLang="pl-PL" sz="2400">
                <a:solidFill>
                  <a:srgbClr val="22228B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 zajęciu miejsca w sali egzaminacyjnej można zdjąć maseczkę. Należy ją ponownie założyć, jeśli podchodzi do Ciebie nauczyciel lub kończysz pracę </a:t>
            </a:r>
            <a:br>
              <a:rPr lang="pl-PL" altLang="pl-PL" sz="2400">
                <a:solidFill>
                  <a:srgbClr val="22228B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pl-PL" altLang="pl-PL" sz="2400">
                <a:solidFill>
                  <a:srgbClr val="22228B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z arkuszem i zamierzasz wyjść.</a:t>
            </a:r>
          </a:p>
          <a:p>
            <a:r>
              <a:rPr lang="pl-PL" altLang="pl-PL" sz="2400">
                <a:solidFill>
                  <a:srgbClr val="22228B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r>
              <a:rPr lang="pl-PL" altLang="pl-PL" sz="2400">
                <a:solidFill>
                  <a:srgbClr val="22228B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 rozdaniu arkuszy egzaminacyjnych każdy zdający </a:t>
            </a:r>
            <a:r>
              <a:rPr lang="pl-PL" altLang="pl-PL" sz="2000" b="0">
                <a:solidFill>
                  <a:srgbClr val="22228B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 obowiązek zapoznać się z instrukcją na pierwszej stronie arkusza oraz sprawdzić: </a:t>
            </a:r>
          </a:p>
          <a:p>
            <a:endParaRPr lang="pl-PL" altLang="pl-PL" sz="2000" b="0">
              <a:solidFill>
                <a:srgbClr val="22228B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085850" lvl="1" indent="-342900">
              <a:buFont typeface="Wingdings" pitchFamily="2" charset="2"/>
              <a:buChar char="Ø"/>
            </a:pPr>
            <a:r>
              <a:rPr lang="pl-PL" altLang="pl-PL" sz="2000" b="0">
                <a:solidFill>
                  <a:srgbClr val="22228B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numer PESEL na pasku kodowym,</a:t>
            </a:r>
          </a:p>
          <a:p>
            <a:pPr marL="1085850" lvl="1" indent="-342900">
              <a:buFont typeface="Wingdings" pitchFamily="2" charset="2"/>
              <a:buChar char="Ø"/>
            </a:pPr>
            <a:r>
              <a:rPr lang="pl-PL" altLang="pl-PL" sz="2000" b="0">
                <a:solidFill>
                  <a:srgbClr val="22228B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kompletność arkusza, </a:t>
            </a:r>
          </a:p>
          <a:p>
            <a:pPr marL="1085850" lvl="1" indent="-342900">
              <a:buFont typeface="Wingdings" pitchFamily="2" charset="2"/>
              <a:buChar char="Ø"/>
            </a:pPr>
            <a:r>
              <a:rPr lang="pl-PL" altLang="pl-PL" sz="2000" b="0">
                <a:solidFill>
                  <a:srgbClr val="22228B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czy otrzymał właściwe wzory</a:t>
            </a:r>
          </a:p>
          <a:p>
            <a:pPr marL="1085850" lvl="1" indent="-342900">
              <a:buFont typeface="Wingdings" pitchFamily="2" charset="2"/>
              <a:buChar char="Ø"/>
            </a:pPr>
            <a:r>
              <a:rPr lang="pl-PL" altLang="pl-PL" sz="2000" b="0">
                <a:solidFill>
                  <a:srgbClr val="22228B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czy otrzymał właściwy arkusz</a:t>
            </a:r>
          </a:p>
          <a:p>
            <a:pPr marL="1085850" lvl="1" indent="-342900">
              <a:buFont typeface="Wingdings" pitchFamily="2" charset="2"/>
              <a:buChar char="Ø"/>
            </a:pPr>
            <a:endParaRPr lang="pl-PL" altLang="pl-PL" sz="2000" b="0">
              <a:solidFill>
                <a:srgbClr val="22228B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085850" lvl="1" indent="-342900"/>
            <a:r>
              <a:rPr lang="pl-PL" altLang="pl-PL" sz="200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 przypadku braku paska kodowego należy wpisać</a:t>
            </a:r>
          </a:p>
          <a:p>
            <a:pPr marL="1085850" lvl="1" indent="-342900"/>
            <a:r>
              <a:rPr lang="pl-PL" altLang="pl-PL" sz="200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pesel odręcznie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endParaRPr lang="pl-PL" altLang="pl-PL" sz="1000" b="0">
              <a:solidFill>
                <a:srgbClr val="22228B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ytuł 1"/>
          <p:cNvSpPr>
            <a:spLocks noGrp="1"/>
          </p:cNvSpPr>
          <p:nvPr>
            <p:ph type="title"/>
          </p:nvPr>
        </p:nvSpPr>
        <p:spPr>
          <a:xfrm>
            <a:off x="0" y="188913"/>
            <a:ext cx="9036050" cy="1008062"/>
          </a:xfrm>
        </p:spPr>
        <p:txBody>
          <a:bodyPr/>
          <a:lstStyle/>
          <a:p>
            <a:r>
              <a:rPr lang="pl-PL" altLang="pl-PL" sz="2400" b="1" smtClean="0">
                <a:solidFill>
                  <a:srgbClr val="00664D"/>
                </a:solidFill>
                <a:latin typeface="Verdana" pitchFamily="34" charset="0"/>
              </a:rPr>
              <a:t>Stara i nowa formuła egzaminu – różne arkusze</a:t>
            </a:r>
            <a:br>
              <a:rPr lang="pl-PL" altLang="pl-PL" sz="2400" b="1" smtClean="0">
                <a:solidFill>
                  <a:srgbClr val="00664D"/>
                </a:solidFill>
                <a:latin typeface="Verdana" pitchFamily="34" charset="0"/>
              </a:rPr>
            </a:br>
            <a:r>
              <a:rPr lang="pl-PL" altLang="pl-PL" sz="1800" b="1" smtClean="0">
                <a:solidFill>
                  <a:srgbClr val="00664D"/>
                </a:solidFill>
                <a:latin typeface="Verdana" pitchFamily="34" charset="0"/>
              </a:rPr>
              <a:t>(absolwenci z roku 2020 zdają wg nowej formuły)</a:t>
            </a:r>
          </a:p>
        </p:txBody>
      </p:sp>
      <p:pic>
        <p:nvPicPr>
          <p:cNvPr id="38915" name="Obraz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193800"/>
            <a:ext cx="4500562" cy="551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Obraz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175" y="1193800"/>
            <a:ext cx="4284663" cy="551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25400" y="-11113"/>
            <a:ext cx="9118600" cy="1344613"/>
          </a:xfrm>
        </p:spPr>
        <p:txBody>
          <a:bodyPr/>
          <a:lstStyle/>
          <a:p>
            <a:pPr eaLnBrk="1" hangingPunct="1">
              <a:defRPr/>
            </a:pPr>
            <a:r>
              <a:rPr lang="pl-PL" altLang="pl-PL" sz="2800" b="1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</a:rPr>
              <a:t>Symbole arkuszy egzaminacyjnych</a:t>
            </a:r>
          </a:p>
        </p:txBody>
      </p:sp>
      <p:sp>
        <p:nvSpPr>
          <p:cNvPr id="40963" name="Rectangle 5"/>
          <p:cNvSpPr>
            <a:spLocks noChangeArrowheads="1"/>
          </p:cNvSpPr>
          <p:nvPr/>
        </p:nvSpPr>
        <p:spPr bwMode="auto">
          <a:xfrm>
            <a:off x="0" y="1828800"/>
            <a:ext cx="914400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buFont typeface="Symbol" pitchFamily="18" charset="2"/>
              <a:buNone/>
            </a:pPr>
            <a:r>
              <a:rPr lang="pl-PL" altLang="pl-PL" sz="2000" b="0">
                <a:solidFill>
                  <a:srgbClr val="003366"/>
                </a:solidFill>
                <a:latin typeface="Verdana" pitchFamily="34" charset="0"/>
                <a:sym typeface="Symbol" pitchFamily="18" charset="2"/>
              </a:rPr>
              <a:t>Symbole zestawów egzaminacyjnych  (202 – numer sesji)</a:t>
            </a:r>
            <a:br>
              <a:rPr lang="pl-PL" altLang="pl-PL" sz="2000" b="0">
                <a:solidFill>
                  <a:srgbClr val="003366"/>
                </a:solidFill>
                <a:latin typeface="Verdana" pitchFamily="34" charset="0"/>
                <a:sym typeface="Symbol" pitchFamily="18" charset="2"/>
              </a:rPr>
            </a:br>
            <a:r>
              <a:rPr lang="pl-PL" altLang="pl-PL" sz="2000" b="0">
                <a:solidFill>
                  <a:srgbClr val="002060"/>
                </a:solidFill>
                <a:latin typeface="Verdana" pitchFamily="34" charset="0"/>
                <a:sym typeface="Symbol" pitchFamily="18" charset="2"/>
              </a:rPr>
              <a:t> </a:t>
            </a:r>
            <a:r>
              <a:rPr lang="pl-PL" altLang="pl-PL" sz="1800" b="0">
                <a:solidFill>
                  <a:srgbClr val="002060"/>
                </a:solidFill>
                <a:latin typeface="Verdana" pitchFamily="34" charset="0"/>
                <a:sym typeface="Symbol" pitchFamily="18" charset="2"/>
              </a:rPr>
              <a:t>MMA-R1_1P-202</a:t>
            </a:r>
            <a:r>
              <a:rPr lang="pl-PL" altLang="pl-PL" sz="1800" b="0">
                <a:solidFill>
                  <a:srgbClr val="003366"/>
                </a:solidFill>
                <a:latin typeface="Verdana" pitchFamily="34" charset="0"/>
                <a:sym typeface="Symbol" pitchFamily="18" charset="2"/>
              </a:rPr>
              <a:t>, MHI – P1_</a:t>
            </a:r>
            <a:r>
              <a:rPr lang="pl-PL" altLang="pl-PL" sz="1800">
                <a:solidFill>
                  <a:srgbClr val="FF0000"/>
                </a:solidFill>
                <a:latin typeface="Verdana" pitchFamily="34" charset="0"/>
                <a:sym typeface="Symbol" pitchFamily="18" charset="2"/>
              </a:rPr>
              <a:t>2</a:t>
            </a:r>
            <a:r>
              <a:rPr lang="pl-PL" altLang="pl-PL" sz="1800" b="0">
                <a:solidFill>
                  <a:srgbClr val="003366"/>
                </a:solidFill>
                <a:latin typeface="Verdana" pitchFamily="34" charset="0"/>
                <a:sym typeface="Symbol" pitchFamily="18" charset="2"/>
              </a:rPr>
              <a:t>P-202, MJA –P1_</a:t>
            </a:r>
            <a:r>
              <a:rPr lang="pl-PL" altLang="pl-PL" sz="1800">
                <a:solidFill>
                  <a:srgbClr val="FF0000"/>
                </a:solidFill>
                <a:latin typeface="Verdana" pitchFamily="34" charset="0"/>
                <a:sym typeface="Symbol" pitchFamily="18" charset="2"/>
              </a:rPr>
              <a:t>3</a:t>
            </a:r>
            <a:r>
              <a:rPr lang="pl-PL" altLang="pl-PL" sz="1800" b="0">
                <a:solidFill>
                  <a:srgbClr val="003366"/>
                </a:solidFill>
                <a:latin typeface="Verdana" pitchFamily="34" charset="0"/>
                <a:sym typeface="Symbol" pitchFamily="18" charset="2"/>
              </a:rPr>
              <a:t>P-202,</a:t>
            </a:r>
            <a:br>
              <a:rPr lang="pl-PL" altLang="pl-PL" sz="1800" b="0">
                <a:solidFill>
                  <a:srgbClr val="003366"/>
                </a:solidFill>
                <a:latin typeface="Verdana" pitchFamily="34" charset="0"/>
                <a:sym typeface="Symbol" pitchFamily="18" charset="2"/>
              </a:rPr>
            </a:br>
            <a:r>
              <a:rPr lang="pl-PL" altLang="pl-PL" sz="1800" b="0">
                <a:solidFill>
                  <a:srgbClr val="003366"/>
                </a:solidFill>
                <a:latin typeface="Verdana" pitchFamily="34" charset="0"/>
                <a:sym typeface="Symbol" pitchFamily="18" charset="2"/>
              </a:rPr>
              <a:t> MGE –P1_ </a:t>
            </a:r>
            <a:r>
              <a:rPr lang="pl-PL" altLang="pl-PL" sz="1800">
                <a:solidFill>
                  <a:srgbClr val="FF0000"/>
                </a:solidFill>
                <a:latin typeface="Verdana" pitchFamily="34" charset="0"/>
                <a:sym typeface="Symbol" pitchFamily="18" charset="2"/>
              </a:rPr>
              <a:t>4</a:t>
            </a:r>
            <a:r>
              <a:rPr lang="pl-PL" altLang="pl-PL" sz="1800" b="0">
                <a:solidFill>
                  <a:srgbClr val="003366"/>
                </a:solidFill>
                <a:latin typeface="Verdana" pitchFamily="34" charset="0"/>
                <a:sym typeface="Symbol" pitchFamily="18" charset="2"/>
              </a:rPr>
              <a:t>P-202, MHI-R1_</a:t>
            </a:r>
            <a:r>
              <a:rPr lang="pl-PL" altLang="pl-PL" sz="1800">
                <a:solidFill>
                  <a:srgbClr val="FF0000"/>
                </a:solidFill>
                <a:latin typeface="Verdana" pitchFamily="34" charset="0"/>
                <a:sym typeface="Symbol" pitchFamily="18" charset="2"/>
              </a:rPr>
              <a:t>7</a:t>
            </a:r>
            <a:r>
              <a:rPr lang="pl-PL" altLang="pl-PL" sz="1800" b="0">
                <a:solidFill>
                  <a:srgbClr val="003366"/>
                </a:solidFill>
                <a:latin typeface="Verdana" pitchFamily="34" charset="0"/>
                <a:sym typeface="Symbol" pitchFamily="18" charset="2"/>
              </a:rPr>
              <a:t>P-202, MHI-P1_</a:t>
            </a:r>
            <a:r>
              <a:rPr lang="pl-PL" altLang="pl-PL" sz="1800">
                <a:solidFill>
                  <a:srgbClr val="FF0000"/>
                </a:solidFill>
                <a:latin typeface="Verdana" pitchFamily="34" charset="0"/>
                <a:sym typeface="Symbol" pitchFamily="18" charset="2"/>
              </a:rPr>
              <a:t>6</a:t>
            </a:r>
            <a:r>
              <a:rPr lang="pl-PL" altLang="pl-PL" sz="1800" b="0">
                <a:solidFill>
                  <a:srgbClr val="003366"/>
                </a:solidFill>
                <a:latin typeface="Verdana" pitchFamily="34" charset="0"/>
                <a:sym typeface="Symbol" pitchFamily="18" charset="2"/>
              </a:rPr>
              <a:t>P-202, MJA –P1_</a:t>
            </a:r>
            <a:r>
              <a:rPr lang="pl-PL" altLang="pl-PL" sz="1800">
                <a:solidFill>
                  <a:srgbClr val="FF0000"/>
                </a:solidFill>
                <a:latin typeface="Verdana" pitchFamily="34" charset="0"/>
                <a:sym typeface="Symbol" pitchFamily="18" charset="2"/>
              </a:rPr>
              <a:t>Q</a:t>
            </a:r>
            <a:r>
              <a:rPr lang="pl-PL" altLang="pl-PL" sz="1800" b="0">
                <a:solidFill>
                  <a:srgbClr val="003366"/>
                </a:solidFill>
                <a:latin typeface="Verdana" pitchFamily="34" charset="0"/>
                <a:sym typeface="Symbol" pitchFamily="18" charset="2"/>
              </a:rPr>
              <a:t>P-202</a:t>
            </a:r>
            <a:br>
              <a:rPr lang="pl-PL" altLang="pl-PL" sz="1800" b="0">
                <a:solidFill>
                  <a:srgbClr val="003366"/>
                </a:solidFill>
                <a:latin typeface="Verdana" pitchFamily="34" charset="0"/>
                <a:sym typeface="Symbol" pitchFamily="18" charset="2"/>
              </a:rPr>
            </a:br>
            <a:endParaRPr lang="pl-PL" altLang="pl-PL" sz="1800" b="0">
              <a:solidFill>
                <a:srgbClr val="003366"/>
              </a:solidFill>
              <a:latin typeface="Times New Roman" pitchFamily="18" charset="0"/>
              <a:sym typeface="Symbol" pitchFamily="18" charset="2"/>
            </a:endParaRPr>
          </a:p>
          <a:p>
            <a:pPr eaLnBrk="1" hangingPunct="1">
              <a:buFont typeface="Symbol" pitchFamily="18" charset="2"/>
              <a:buNone/>
            </a:pPr>
            <a:r>
              <a:rPr lang="pl-PL" altLang="pl-PL" sz="2000" b="0">
                <a:solidFill>
                  <a:srgbClr val="003366"/>
                </a:solidFill>
                <a:latin typeface="Verdana" pitchFamily="34" charset="0"/>
                <a:sym typeface="Symbol" pitchFamily="18" charset="2"/>
              </a:rPr>
              <a:t>poziom podstawowy </a:t>
            </a:r>
            <a:r>
              <a:rPr lang="pl-PL" altLang="pl-PL" sz="2000" b="0">
                <a:solidFill>
                  <a:srgbClr val="003366"/>
                </a:solidFill>
                <a:latin typeface="Times New Roman" pitchFamily="18" charset="0"/>
                <a:sym typeface="Symbol" pitchFamily="18" charset="2"/>
              </a:rPr>
              <a:t>– </a:t>
            </a:r>
            <a:r>
              <a:rPr lang="pl-PL" altLang="pl-PL" sz="2000" b="0">
                <a:solidFill>
                  <a:srgbClr val="003366"/>
                </a:solidFill>
                <a:latin typeface="Verdana" pitchFamily="34" charset="0"/>
                <a:sym typeface="Symbol" pitchFamily="18" charset="2"/>
              </a:rPr>
              <a:t>P </a:t>
            </a:r>
          </a:p>
          <a:p>
            <a:pPr eaLnBrk="1" hangingPunct="1">
              <a:buFont typeface="Symbol" pitchFamily="18" charset="2"/>
              <a:buNone/>
            </a:pPr>
            <a:r>
              <a:rPr lang="pl-PL" altLang="pl-PL" sz="2000" b="0">
                <a:solidFill>
                  <a:srgbClr val="003366"/>
                </a:solidFill>
                <a:latin typeface="Verdana" pitchFamily="34" charset="0"/>
                <a:sym typeface="Symbol" pitchFamily="18" charset="2"/>
              </a:rPr>
              <a:t>			poziom rozszerzony </a:t>
            </a:r>
            <a:r>
              <a:rPr lang="pl-PL" altLang="pl-PL" sz="2000" b="0">
                <a:solidFill>
                  <a:srgbClr val="003366"/>
                </a:solidFill>
                <a:latin typeface="Times New Roman" pitchFamily="18" charset="0"/>
                <a:sym typeface="Symbol" pitchFamily="18" charset="2"/>
              </a:rPr>
              <a:t>– </a:t>
            </a:r>
            <a:r>
              <a:rPr lang="pl-PL" altLang="pl-PL" sz="2000" b="0">
                <a:solidFill>
                  <a:srgbClr val="003366"/>
                </a:solidFill>
                <a:latin typeface="Verdana" pitchFamily="34" charset="0"/>
                <a:sym typeface="Symbol" pitchFamily="18" charset="2"/>
              </a:rPr>
              <a:t>R</a:t>
            </a:r>
          </a:p>
          <a:p>
            <a:pPr eaLnBrk="1" hangingPunct="1">
              <a:buFont typeface="Symbol" pitchFamily="18" charset="2"/>
              <a:buNone/>
            </a:pPr>
            <a:r>
              <a:rPr lang="pl-PL" altLang="pl-PL" sz="2000" b="0">
                <a:solidFill>
                  <a:srgbClr val="003366"/>
                </a:solidFill>
                <a:latin typeface="Verdana" pitchFamily="34" charset="0"/>
                <a:sym typeface="Symbol" pitchFamily="18" charset="2"/>
              </a:rPr>
              <a:t>					język zdawania </a:t>
            </a:r>
            <a:r>
              <a:rPr lang="pl-PL" altLang="pl-PL" sz="2000" b="0">
                <a:solidFill>
                  <a:srgbClr val="003366"/>
                </a:solidFill>
                <a:latin typeface="Times New Roman" pitchFamily="18" charset="0"/>
                <a:sym typeface="Symbol" pitchFamily="18" charset="2"/>
              </a:rPr>
              <a:t>– (P – </a:t>
            </a:r>
            <a:r>
              <a:rPr lang="pl-PL" altLang="pl-PL" sz="2000" b="0">
                <a:solidFill>
                  <a:srgbClr val="003366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Symbol" pitchFamily="18" charset="2"/>
              </a:rPr>
              <a:t>w j. polskim</a:t>
            </a:r>
            <a:r>
              <a:rPr lang="pl-PL" altLang="pl-PL" sz="2000" b="0">
                <a:solidFill>
                  <a:srgbClr val="003366"/>
                </a:solidFill>
                <a:latin typeface="Times New Roman" pitchFamily="18" charset="0"/>
                <a:sym typeface="Symbol" pitchFamily="18" charset="2"/>
              </a:rPr>
              <a:t>)</a:t>
            </a:r>
            <a:endParaRPr lang="pl-PL" altLang="pl-PL" sz="2000" b="0">
              <a:solidFill>
                <a:srgbClr val="003366"/>
              </a:solidFill>
              <a:latin typeface="Verdana" pitchFamily="34" charset="0"/>
              <a:sym typeface="Symbol" pitchFamily="18" charset="2"/>
            </a:endParaRPr>
          </a:p>
          <a:p>
            <a:pPr eaLnBrk="1" hangingPunct="1">
              <a:buFont typeface="Symbol" pitchFamily="18" charset="2"/>
              <a:buNone/>
            </a:pPr>
            <a:endParaRPr lang="pl-PL" altLang="pl-PL" sz="2000" b="0">
              <a:solidFill>
                <a:srgbClr val="003366"/>
              </a:solidFill>
              <a:latin typeface="Verdana" pitchFamily="34" charset="0"/>
              <a:sym typeface="Symbol" pitchFamily="18" charset="2"/>
            </a:endParaRPr>
          </a:p>
          <a:p>
            <a:pPr eaLnBrk="1" hangingPunct="1">
              <a:buFont typeface="Symbol" pitchFamily="18" charset="2"/>
              <a:buNone/>
            </a:pPr>
            <a:r>
              <a:rPr lang="pl-PL" altLang="pl-PL" sz="2000">
                <a:solidFill>
                  <a:srgbClr val="003366"/>
                </a:solidFill>
                <a:latin typeface="Verdana" pitchFamily="34" charset="0"/>
                <a:sym typeface="Symbol" pitchFamily="18" charset="2"/>
              </a:rPr>
              <a:t>1P – arkusz standardowy </a:t>
            </a:r>
          </a:p>
          <a:p>
            <a:pPr eaLnBrk="1" hangingPunct="1">
              <a:buFont typeface="Symbol" pitchFamily="18" charset="2"/>
              <a:buNone/>
            </a:pPr>
            <a:endParaRPr lang="pl-PL" altLang="pl-PL" sz="2000" b="0">
              <a:solidFill>
                <a:srgbClr val="003366"/>
              </a:solidFill>
              <a:latin typeface="Verdana" pitchFamily="34" charset="0"/>
              <a:sym typeface="Symbol" pitchFamily="18" charset="2"/>
            </a:endParaRPr>
          </a:p>
          <a:p>
            <a:pPr eaLnBrk="1" hangingPunct="1">
              <a:buFont typeface="Symbol" pitchFamily="18" charset="2"/>
              <a:buNone/>
            </a:pPr>
            <a:r>
              <a:rPr lang="pl-PL" altLang="pl-PL" sz="2000" b="0">
                <a:solidFill>
                  <a:srgbClr val="003366"/>
                </a:solidFill>
                <a:latin typeface="Verdana" pitchFamily="34" charset="0"/>
                <a:sym typeface="Symbol" pitchFamily="18" charset="2"/>
              </a:rPr>
              <a:t>2P, 3P, 4P, 6P, 9p, 7P, QP – symbole arkuszy dla osób korzystających z odpowiednich dostosowań</a:t>
            </a:r>
          </a:p>
          <a:p>
            <a:pPr eaLnBrk="1" hangingPunct="1"/>
            <a:endParaRPr lang="pl-PL" altLang="pl-PL" sz="2000" b="0">
              <a:solidFill>
                <a:srgbClr val="003366"/>
              </a:solidFill>
              <a:latin typeface="Verdana" pitchFamily="34" charset="0"/>
              <a:sym typeface="Symbol" pitchFamily="18" charset="2"/>
            </a:endParaRPr>
          </a:p>
        </p:txBody>
      </p:sp>
      <p:cxnSp>
        <p:nvCxnSpPr>
          <p:cNvPr id="40964" name="Łącznik prosty ze strzałką 10"/>
          <p:cNvCxnSpPr>
            <a:cxnSpLocks noChangeShapeType="1"/>
          </p:cNvCxnSpPr>
          <p:nvPr/>
        </p:nvCxnSpPr>
        <p:spPr bwMode="auto">
          <a:xfrm>
            <a:off x="1044575" y="2781300"/>
            <a:ext cx="215900" cy="360363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 type="triangle" w="med" len="med"/>
            <a:tailEnd/>
          </a:ln>
          <a:effectLst/>
        </p:spPr>
      </p:cxnSp>
      <p:cxnSp>
        <p:nvCxnSpPr>
          <p:cNvPr id="40965" name="Łącznik prosty ze strzałką 19"/>
          <p:cNvCxnSpPr>
            <a:cxnSpLocks noChangeShapeType="1"/>
          </p:cNvCxnSpPr>
          <p:nvPr/>
        </p:nvCxnSpPr>
        <p:spPr bwMode="auto">
          <a:xfrm>
            <a:off x="3203575" y="2781300"/>
            <a:ext cx="431800" cy="658813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 type="triangle" w="med" len="med"/>
            <a:tailEnd/>
          </a:ln>
          <a:effectLst/>
        </p:spPr>
      </p:cxnSp>
      <p:cxnSp>
        <p:nvCxnSpPr>
          <p:cNvPr id="40966" name="Łącznik prosty ze strzałką 21"/>
          <p:cNvCxnSpPr>
            <a:cxnSpLocks noChangeShapeType="1"/>
          </p:cNvCxnSpPr>
          <p:nvPr/>
        </p:nvCxnSpPr>
        <p:spPr bwMode="auto">
          <a:xfrm>
            <a:off x="5724525" y="2719388"/>
            <a:ext cx="406400" cy="911225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 type="triangle" w="med" len="med"/>
            <a:tailEnd/>
          </a:ln>
          <a:effectLst/>
        </p:spPr>
      </p:cxnSp>
      <p:sp>
        <p:nvSpPr>
          <p:cNvPr id="40967" name="Prostokąt 1"/>
          <p:cNvSpPr>
            <a:spLocks noChangeArrowheads="1"/>
          </p:cNvSpPr>
          <p:nvPr/>
        </p:nvSpPr>
        <p:spPr bwMode="auto">
          <a:xfrm>
            <a:off x="2771775" y="6464300"/>
            <a:ext cx="63722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altLang="pl-PL" sz="1600">
                <a:solidFill>
                  <a:srgbClr val="FF0000"/>
                </a:solidFill>
              </a:rPr>
              <a:t>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:\Documents and Settings\beata\Pulpit\włońsk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990600"/>
            <a:ext cx="50292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ole tekstowe 2"/>
          <p:cNvSpPr txBox="1"/>
          <p:nvPr/>
        </p:nvSpPr>
        <p:spPr>
          <a:xfrm>
            <a:off x="250825" y="115888"/>
            <a:ext cx="7850188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l-PL" sz="28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Kodowanie arkusza egzaminacyjnego </a:t>
            </a:r>
            <a:endParaRPr lang="pl-PL" sz="2800" dirty="0">
              <a:latin typeface="Arial" panose="020B0604020202020204" pitchFamily="34" charset="0"/>
            </a:endParaRPr>
          </a:p>
        </p:txBody>
      </p:sp>
      <p:sp>
        <p:nvSpPr>
          <p:cNvPr id="43012" name="Prostokąt 1"/>
          <p:cNvSpPr>
            <a:spLocks noChangeArrowheads="1"/>
          </p:cNvSpPr>
          <p:nvPr/>
        </p:nvSpPr>
        <p:spPr bwMode="auto">
          <a:xfrm>
            <a:off x="1331913" y="6381750"/>
            <a:ext cx="552608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l-PL" altLang="pl-PL" sz="1600">
                <a:solidFill>
                  <a:srgbClr val="FF0000"/>
                </a:solidFill>
              </a:rPr>
              <a:t>Nie przyklejamy paska z imieniem i nazwiskiem!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1042988" y="476250"/>
            <a:ext cx="705802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l-PL" sz="28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Kodowanie</a:t>
            </a:r>
            <a:r>
              <a:rPr lang="pl-PL" sz="24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pl-PL" sz="2400" dirty="0">
              <a:latin typeface="Arial" panose="020B0604020202020204" pitchFamily="34" charset="0"/>
            </a:endParaRPr>
          </a:p>
        </p:txBody>
      </p:sp>
      <p:sp>
        <p:nvSpPr>
          <p:cNvPr id="45059" name="pole tekstowe 3"/>
          <p:cNvSpPr txBox="1">
            <a:spLocks noChangeArrowheads="1"/>
          </p:cNvSpPr>
          <p:nvPr/>
        </p:nvSpPr>
        <p:spPr bwMode="auto">
          <a:xfrm>
            <a:off x="92075" y="2249488"/>
            <a:ext cx="9036050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altLang="pl-PL" sz="2800">
                <a:solidFill>
                  <a:srgbClr val="22228B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Jeśli zauważysz błąd w numerze PESEL, zgłoś to członkowi komisji egzaminacyjnej.</a:t>
            </a:r>
          </a:p>
          <a:p>
            <a:endParaRPr lang="pl-PL" altLang="pl-PL" sz="2800">
              <a:solidFill>
                <a:srgbClr val="22228B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pl-PL" altLang="pl-PL" sz="2800">
                <a:solidFill>
                  <a:srgbClr val="22228B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Pamiętaj, że kodujesz arkusz egzaminacyjny w dwóch miejscach: </a:t>
            </a:r>
            <a:br>
              <a:rPr lang="pl-PL" altLang="pl-PL" sz="2800">
                <a:solidFill>
                  <a:srgbClr val="22228B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pl-PL" altLang="pl-PL" sz="2800">
                <a:solidFill>
                  <a:srgbClr val="22228B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na pierwszej stronie arkusza i na karcie odpowiedzi.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106" name="Grupa 4"/>
          <p:cNvGrpSpPr>
            <a:grpSpLocks/>
          </p:cNvGrpSpPr>
          <p:nvPr/>
        </p:nvGrpSpPr>
        <p:grpSpPr bwMode="auto">
          <a:xfrm>
            <a:off x="1116013" y="1577975"/>
            <a:ext cx="5999162" cy="4410075"/>
            <a:chOff x="3707904" y="3140968"/>
            <a:chExt cx="6000000" cy="4409524"/>
          </a:xfrm>
        </p:grpSpPr>
        <p:pic>
          <p:nvPicPr>
            <p:cNvPr id="47116" name="Obraz 2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707904" y="3140968"/>
              <a:ext cx="6000000" cy="44095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7117" name="Text Box 15"/>
            <p:cNvSpPr txBox="1">
              <a:spLocks noChangeArrowheads="1"/>
            </p:cNvSpPr>
            <p:nvPr/>
          </p:nvSpPr>
          <p:spPr bwMode="auto">
            <a:xfrm>
              <a:off x="4556937" y="4986118"/>
              <a:ext cx="291942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pl-PL" altLang="pl-PL" sz="1200" b="0">
                  <a:latin typeface="Verdana" pitchFamily="34" charset="0"/>
                </a:rPr>
                <a:t>A</a:t>
              </a:r>
            </a:p>
          </p:txBody>
        </p:sp>
        <p:sp>
          <p:nvSpPr>
            <p:cNvPr id="47118" name="Rectangle 28"/>
            <p:cNvSpPr>
              <a:spLocks noChangeArrowheads="1"/>
            </p:cNvSpPr>
            <p:nvPr/>
          </p:nvSpPr>
          <p:spPr bwMode="auto">
            <a:xfrm>
              <a:off x="4754332" y="4986117"/>
              <a:ext cx="231775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/>
              <a:r>
                <a:rPr lang="pl-PL" altLang="pl-PL" sz="1200" b="0">
                  <a:latin typeface="Verdana" pitchFamily="34" charset="0"/>
                </a:rPr>
                <a:t>1</a:t>
              </a:r>
            </a:p>
          </p:txBody>
        </p:sp>
        <p:sp>
          <p:nvSpPr>
            <p:cNvPr id="47119" name="Rectangle 28"/>
            <p:cNvSpPr>
              <a:spLocks noChangeArrowheads="1"/>
            </p:cNvSpPr>
            <p:nvPr/>
          </p:nvSpPr>
          <p:spPr bwMode="auto">
            <a:xfrm>
              <a:off x="4930386" y="4986116"/>
              <a:ext cx="231775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/>
              <a:r>
                <a:rPr lang="pl-PL" altLang="pl-PL" sz="1200" b="0">
                  <a:latin typeface="Verdana" pitchFamily="34" charset="0"/>
                </a:rPr>
                <a:t>1</a:t>
              </a:r>
            </a:p>
          </p:txBody>
        </p:sp>
        <p:sp>
          <p:nvSpPr>
            <p:cNvPr id="47120" name="Rectangle 28"/>
            <p:cNvSpPr>
              <a:spLocks noChangeArrowheads="1"/>
            </p:cNvSpPr>
            <p:nvPr/>
          </p:nvSpPr>
          <p:spPr bwMode="auto">
            <a:xfrm>
              <a:off x="7046616" y="4986116"/>
              <a:ext cx="231775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/>
              <a:r>
                <a:rPr lang="pl-PL" altLang="pl-PL" sz="1200" b="0">
                  <a:latin typeface="Verdana" pitchFamily="34" charset="0"/>
                </a:rPr>
                <a:t>1</a:t>
              </a:r>
            </a:p>
          </p:txBody>
        </p:sp>
        <p:sp>
          <p:nvSpPr>
            <p:cNvPr id="47121" name="Rectangle 28"/>
            <p:cNvSpPr>
              <a:spLocks noChangeArrowheads="1"/>
            </p:cNvSpPr>
            <p:nvPr/>
          </p:nvSpPr>
          <p:spPr bwMode="auto">
            <a:xfrm>
              <a:off x="6880653" y="4986116"/>
              <a:ext cx="231775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/>
              <a:r>
                <a:rPr lang="pl-PL" altLang="pl-PL" sz="1200" b="0">
                  <a:latin typeface="Verdana" pitchFamily="34" charset="0"/>
                </a:rPr>
                <a:t>1</a:t>
              </a:r>
            </a:p>
          </p:txBody>
        </p:sp>
        <p:sp>
          <p:nvSpPr>
            <p:cNvPr id="47122" name="Rectangle 28"/>
            <p:cNvSpPr>
              <a:spLocks noChangeArrowheads="1"/>
            </p:cNvSpPr>
            <p:nvPr/>
          </p:nvSpPr>
          <p:spPr bwMode="auto">
            <a:xfrm>
              <a:off x="6704599" y="4986116"/>
              <a:ext cx="231775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/>
              <a:r>
                <a:rPr lang="pl-PL" altLang="pl-PL" sz="1200" b="0">
                  <a:latin typeface="Verdana" pitchFamily="34" charset="0"/>
                </a:rPr>
                <a:t>1</a:t>
              </a:r>
            </a:p>
          </p:txBody>
        </p:sp>
        <p:sp>
          <p:nvSpPr>
            <p:cNvPr id="47123" name="Rectangle 28"/>
            <p:cNvSpPr>
              <a:spLocks noChangeArrowheads="1"/>
            </p:cNvSpPr>
            <p:nvPr/>
          </p:nvSpPr>
          <p:spPr bwMode="auto">
            <a:xfrm>
              <a:off x="6528545" y="4985028"/>
              <a:ext cx="231775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/>
              <a:r>
                <a:rPr lang="pl-PL" altLang="pl-PL" sz="1200" b="0">
                  <a:latin typeface="Verdana" pitchFamily="34" charset="0"/>
                </a:rPr>
                <a:t>1</a:t>
              </a:r>
            </a:p>
          </p:txBody>
        </p:sp>
        <p:sp>
          <p:nvSpPr>
            <p:cNvPr id="47124" name="Rectangle 28"/>
            <p:cNvSpPr>
              <a:spLocks noChangeArrowheads="1"/>
            </p:cNvSpPr>
            <p:nvPr/>
          </p:nvSpPr>
          <p:spPr bwMode="auto">
            <a:xfrm>
              <a:off x="6345777" y="4985028"/>
              <a:ext cx="231775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/>
              <a:r>
                <a:rPr lang="pl-PL" altLang="pl-PL" sz="1200" b="0">
                  <a:latin typeface="Verdana" pitchFamily="34" charset="0"/>
                </a:rPr>
                <a:t>1</a:t>
              </a:r>
            </a:p>
          </p:txBody>
        </p:sp>
        <p:sp>
          <p:nvSpPr>
            <p:cNvPr id="47125" name="Rectangle 28"/>
            <p:cNvSpPr>
              <a:spLocks noChangeArrowheads="1"/>
            </p:cNvSpPr>
            <p:nvPr/>
          </p:nvSpPr>
          <p:spPr bwMode="auto">
            <a:xfrm>
              <a:off x="6152868" y="4985028"/>
              <a:ext cx="231775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/>
              <a:r>
                <a:rPr lang="pl-PL" altLang="pl-PL" sz="1200" b="0">
                  <a:latin typeface="Verdana" pitchFamily="34" charset="0"/>
                </a:rPr>
                <a:t>1</a:t>
              </a:r>
            </a:p>
          </p:txBody>
        </p:sp>
        <p:sp>
          <p:nvSpPr>
            <p:cNvPr id="47126" name="Rectangle 28"/>
            <p:cNvSpPr>
              <a:spLocks noChangeArrowheads="1"/>
            </p:cNvSpPr>
            <p:nvPr/>
          </p:nvSpPr>
          <p:spPr bwMode="auto">
            <a:xfrm>
              <a:off x="5951465" y="4983580"/>
              <a:ext cx="231775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/>
              <a:r>
                <a:rPr lang="pl-PL" altLang="pl-PL" sz="1200" b="0">
                  <a:latin typeface="Verdana" pitchFamily="34" charset="0"/>
                </a:rPr>
                <a:t>1</a:t>
              </a:r>
            </a:p>
          </p:txBody>
        </p:sp>
        <p:sp>
          <p:nvSpPr>
            <p:cNvPr id="47127" name="Rectangle 28"/>
            <p:cNvSpPr>
              <a:spLocks noChangeArrowheads="1"/>
            </p:cNvSpPr>
            <p:nvPr/>
          </p:nvSpPr>
          <p:spPr bwMode="auto">
            <a:xfrm>
              <a:off x="5781110" y="4983580"/>
              <a:ext cx="231775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/>
              <a:r>
                <a:rPr lang="pl-PL" altLang="pl-PL" sz="1200" b="0">
                  <a:latin typeface="Verdana" pitchFamily="34" charset="0"/>
                </a:rPr>
                <a:t>1</a:t>
              </a:r>
            </a:p>
          </p:txBody>
        </p:sp>
        <p:sp>
          <p:nvSpPr>
            <p:cNvPr id="47128" name="Rectangle 28"/>
            <p:cNvSpPr>
              <a:spLocks noChangeArrowheads="1"/>
            </p:cNvSpPr>
            <p:nvPr/>
          </p:nvSpPr>
          <p:spPr bwMode="auto">
            <a:xfrm>
              <a:off x="5643882" y="4982132"/>
              <a:ext cx="231775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/>
              <a:r>
                <a:rPr lang="pl-PL" altLang="pl-PL" sz="1200" b="0">
                  <a:latin typeface="Verdana" pitchFamily="34" charset="0"/>
                </a:rPr>
                <a:t>1</a:t>
              </a:r>
            </a:p>
          </p:txBody>
        </p:sp>
        <p:sp>
          <p:nvSpPr>
            <p:cNvPr id="47129" name="Rectangle 28"/>
            <p:cNvSpPr>
              <a:spLocks noChangeArrowheads="1"/>
            </p:cNvSpPr>
            <p:nvPr/>
          </p:nvSpPr>
          <p:spPr bwMode="auto">
            <a:xfrm>
              <a:off x="5250752" y="5007685"/>
              <a:ext cx="231775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/>
              <a:r>
                <a:rPr lang="pl-PL" altLang="pl-PL" sz="1200" b="0">
                  <a:latin typeface="Verdana" pitchFamily="34" charset="0"/>
                </a:rPr>
                <a:t>9</a:t>
              </a:r>
            </a:p>
          </p:txBody>
        </p:sp>
        <p:sp>
          <p:nvSpPr>
            <p:cNvPr id="47130" name="Rectangle 28"/>
            <p:cNvSpPr>
              <a:spLocks noChangeArrowheads="1"/>
            </p:cNvSpPr>
            <p:nvPr/>
          </p:nvSpPr>
          <p:spPr bwMode="auto">
            <a:xfrm>
              <a:off x="5449946" y="5007684"/>
              <a:ext cx="231775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/>
              <a:r>
                <a:rPr lang="pl-PL" altLang="pl-PL" sz="1200" b="0">
                  <a:latin typeface="Verdana" pitchFamily="34" charset="0"/>
                </a:rPr>
                <a:t>6</a:t>
              </a:r>
            </a:p>
          </p:txBody>
        </p:sp>
      </p:grpSp>
      <p:sp>
        <p:nvSpPr>
          <p:cNvPr id="47107" name="Text Box 6"/>
          <p:cNvSpPr txBox="1">
            <a:spLocks noChangeArrowheads="1"/>
          </p:cNvSpPr>
          <p:nvPr/>
        </p:nvSpPr>
        <p:spPr bwMode="auto">
          <a:xfrm>
            <a:off x="4316413" y="6384925"/>
            <a:ext cx="3352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altLang="pl-PL" sz="1800">
                <a:solidFill>
                  <a:srgbClr val="FF0066"/>
                </a:solidFill>
                <a:latin typeface="Verdana" pitchFamily="34" charset="0"/>
              </a:rPr>
              <a:t>Zaznacza nauczyciel!</a:t>
            </a:r>
          </a:p>
        </p:txBody>
      </p:sp>
      <p:sp>
        <p:nvSpPr>
          <p:cNvPr id="47108" name="Line 7"/>
          <p:cNvSpPr>
            <a:spLocks noChangeShapeType="1"/>
          </p:cNvSpPr>
          <p:nvPr/>
        </p:nvSpPr>
        <p:spPr bwMode="auto">
          <a:xfrm flipV="1">
            <a:off x="5013325" y="5764213"/>
            <a:ext cx="1524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47109" name="Text Box 10"/>
          <p:cNvSpPr txBox="1">
            <a:spLocks noChangeArrowheads="1"/>
          </p:cNvSpPr>
          <p:nvPr/>
        </p:nvSpPr>
        <p:spPr bwMode="auto">
          <a:xfrm>
            <a:off x="5181600" y="1371600"/>
            <a:ext cx="3429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pl-PL" altLang="pl-PL" sz="2800"/>
          </a:p>
        </p:txBody>
      </p:sp>
      <p:sp>
        <p:nvSpPr>
          <p:cNvPr id="47110" name="Text Box 26"/>
          <p:cNvSpPr txBox="1">
            <a:spLocks noChangeArrowheads="1"/>
          </p:cNvSpPr>
          <p:nvPr/>
        </p:nvSpPr>
        <p:spPr bwMode="auto">
          <a:xfrm>
            <a:off x="5691188" y="3475038"/>
            <a:ext cx="3378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altLang="pl-PL" sz="1400">
                <a:solidFill>
                  <a:srgbClr val="FF0066"/>
                </a:solidFill>
                <a:latin typeface="Verdana" pitchFamily="34" charset="0"/>
              </a:rPr>
              <a:t>Miejsce na przyklejenie kodu zdającego</a:t>
            </a:r>
          </a:p>
        </p:txBody>
      </p:sp>
      <p:grpSp>
        <p:nvGrpSpPr>
          <p:cNvPr id="47111" name="Grupa 5"/>
          <p:cNvGrpSpPr>
            <a:grpSpLocks/>
          </p:cNvGrpSpPr>
          <p:nvPr/>
        </p:nvGrpSpPr>
        <p:grpSpPr bwMode="auto">
          <a:xfrm>
            <a:off x="4140200" y="2411413"/>
            <a:ext cx="2084388" cy="3222625"/>
            <a:chOff x="2641633" y="3217587"/>
            <a:chExt cx="2084354" cy="3221444"/>
          </a:xfrm>
        </p:grpSpPr>
        <p:sp>
          <p:nvSpPr>
            <p:cNvPr id="47113" name="Rectangle 38" descr="Ciemny pionowy"/>
            <p:cNvSpPr>
              <a:spLocks noChangeArrowheads="1"/>
            </p:cNvSpPr>
            <p:nvPr/>
          </p:nvSpPr>
          <p:spPr bwMode="auto">
            <a:xfrm>
              <a:off x="2641633" y="3217587"/>
              <a:ext cx="1744683" cy="802926"/>
            </a:xfrm>
            <a:prstGeom prst="rect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pl-PL" altLang="pl-PL" sz="1600" b="0">
                <a:latin typeface="Verdana" pitchFamily="34" charset="0"/>
              </a:endParaRPr>
            </a:p>
          </p:txBody>
        </p:sp>
        <p:sp>
          <p:nvSpPr>
            <p:cNvPr id="47114" name="Freeform 2055"/>
            <p:cNvSpPr>
              <a:spLocks/>
            </p:cNvSpPr>
            <p:nvPr/>
          </p:nvSpPr>
          <p:spPr bwMode="auto">
            <a:xfrm>
              <a:off x="3698287" y="6218907"/>
              <a:ext cx="116121" cy="220124"/>
            </a:xfrm>
            <a:custGeom>
              <a:avLst/>
              <a:gdLst>
                <a:gd name="T0" fmla="*/ 2147483646 w 101"/>
                <a:gd name="T1" fmla="*/ 2147483646 h 167"/>
                <a:gd name="T2" fmla="*/ 2147483646 w 101"/>
                <a:gd name="T3" fmla="*/ 2147483646 h 167"/>
                <a:gd name="T4" fmla="*/ 2147483646 w 101"/>
                <a:gd name="T5" fmla="*/ 2147483646 h 167"/>
                <a:gd name="T6" fmla="*/ 2147483646 w 101"/>
                <a:gd name="T7" fmla="*/ 2147483646 h 167"/>
                <a:gd name="T8" fmla="*/ 2147483646 w 101"/>
                <a:gd name="T9" fmla="*/ 2147483646 h 167"/>
                <a:gd name="T10" fmla="*/ 2147483646 w 101"/>
                <a:gd name="T11" fmla="*/ 2147483646 h 167"/>
                <a:gd name="T12" fmla="*/ 2147483646 w 101"/>
                <a:gd name="T13" fmla="*/ 2147483646 h 167"/>
                <a:gd name="T14" fmla="*/ 2147483646 w 101"/>
                <a:gd name="T15" fmla="*/ 2147483646 h 167"/>
                <a:gd name="T16" fmla="*/ 2147483646 w 101"/>
                <a:gd name="T17" fmla="*/ 2147483646 h 167"/>
                <a:gd name="T18" fmla="*/ 2147483646 w 101"/>
                <a:gd name="T19" fmla="*/ 2147483646 h 167"/>
                <a:gd name="T20" fmla="*/ 2147483646 w 101"/>
                <a:gd name="T21" fmla="*/ 2147483646 h 167"/>
                <a:gd name="T22" fmla="*/ 2147483646 w 101"/>
                <a:gd name="T23" fmla="*/ 2147483646 h 16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01" h="167">
                  <a:moveTo>
                    <a:pt x="10" y="116"/>
                  </a:moveTo>
                  <a:cubicBezTo>
                    <a:pt x="7" y="89"/>
                    <a:pt x="2" y="63"/>
                    <a:pt x="2" y="36"/>
                  </a:cubicBezTo>
                  <a:cubicBezTo>
                    <a:pt x="2" y="25"/>
                    <a:pt x="0" y="9"/>
                    <a:pt x="10" y="4"/>
                  </a:cubicBezTo>
                  <a:cubicBezTo>
                    <a:pt x="18" y="0"/>
                    <a:pt x="15" y="20"/>
                    <a:pt x="18" y="28"/>
                  </a:cubicBezTo>
                  <a:cubicBezTo>
                    <a:pt x="21" y="52"/>
                    <a:pt x="22" y="76"/>
                    <a:pt x="26" y="100"/>
                  </a:cubicBezTo>
                  <a:cubicBezTo>
                    <a:pt x="27" y="108"/>
                    <a:pt x="26" y="124"/>
                    <a:pt x="34" y="124"/>
                  </a:cubicBezTo>
                  <a:cubicBezTo>
                    <a:pt x="42" y="124"/>
                    <a:pt x="39" y="108"/>
                    <a:pt x="42" y="100"/>
                  </a:cubicBezTo>
                  <a:cubicBezTo>
                    <a:pt x="45" y="73"/>
                    <a:pt x="48" y="47"/>
                    <a:pt x="50" y="20"/>
                  </a:cubicBezTo>
                  <a:cubicBezTo>
                    <a:pt x="50" y="17"/>
                    <a:pt x="50" y="12"/>
                    <a:pt x="50" y="12"/>
                  </a:cubicBezTo>
                  <a:cubicBezTo>
                    <a:pt x="24" y="51"/>
                    <a:pt x="26" y="89"/>
                    <a:pt x="66" y="116"/>
                  </a:cubicBezTo>
                  <a:cubicBezTo>
                    <a:pt x="82" y="68"/>
                    <a:pt x="37" y="46"/>
                    <a:pt x="90" y="28"/>
                  </a:cubicBezTo>
                  <a:cubicBezTo>
                    <a:pt x="101" y="167"/>
                    <a:pt x="98" y="167"/>
                    <a:pt x="98" y="28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l-PL"/>
            </a:p>
          </p:txBody>
        </p:sp>
        <p:sp>
          <p:nvSpPr>
            <p:cNvPr id="47115" name="Line 27"/>
            <p:cNvSpPr>
              <a:spLocks noChangeShapeType="1"/>
            </p:cNvSpPr>
            <p:nvPr/>
          </p:nvSpPr>
          <p:spPr bwMode="auto">
            <a:xfrm>
              <a:off x="4344987" y="3819080"/>
              <a:ext cx="3810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47112" name="Rectangle 28"/>
          <p:cNvSpPr>
            <a:spLocks noGrp="1" noChangeArrowheads="1"/>
          </p:cNvSpPr>
          <p:nvPr>
            <p:ph type="title" idx="4294967295"/>
          </p:nvPr>
        </p:nvSpPr>
        <p:spPr>
          <a:xfrm>
            <a:off x="573088" y="36513"/>
            <a:ext cx="7924800" cy="1143000"/>
          </a:xfrm>
        </p:spPr>
        <p:txBody>
          <a:bodyPr/>
          <a:lstStyle/>
          <a:p>
            <a:pPr eaLnBrk="1" hangingPunct="1"/>
            <a:r>
              <a:rPr lang="pl-PL" altLang="pl-PL" sz="2400" b="1" smtClean="0">
                <a:solidFill>
                  <a:srgbClr val="006600"/>
                </a:solidFill>
                <a:latin typeface="Verdana" pitchFamily="34" charset="0"/>
              </a:rPr>
              <a:t>Kodowanie pierwszej strony arkusza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4625" y="2286000"/>
            <a:ext cx="8991600" cy="378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507" name="Text Box 4"/>
          <p:cNvSpPr txBox="1">
            <a:spLocks noChangeArrowheads="1"/>
          </p:cNvSpPr>
          <p:nvPr/>
        </p:nvSpPr>
        <p:spPr bwMode="auto">
          <a:xfrm>
            <a:off x="152400" y="609600"/>
            <a:ext cx="8307388" cy="1169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pl-PL" altLang="pl-PL" sz="2800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Kodowanie karty odpowiedzi</a:t>
            </a: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pl-PL" altLang="pl-PL" sz="2800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1. str.</a:t>
            </a:r>
          </a:p>
        </p:txBody>
      </p:sp>
      <p:cxnSp>
        <p:nvCxnSpPr>
          <p:cNvPr id="49156" name="Łącznik prosty ze strzałką 2"/>
          <p:cNvCxnSpPr>
            <a:cxnSpLocks noChangeShapeType="1"/>
          </p:cNvCxnSpPr>
          <p:nvPr/>
        </p:nvCxnSpPr>
        <p:spPr bwMode="auto">
          <a:xfrm flipH="1">
            <a:off x="8459788" y="2565400"/>
            <a:ext cx="288925" cy="358775"/>
          </a:xfrm>
          <a:prstGeom prst="straightConnector1">
            <a:avLst/>
          </a:prstGeom>
          <a:noFill/>
          <a:ln w="9525" algn="ctr">
            <a:noFill/>
            <a:round/>
            <a:headEnd/>
            <a:tailEnd/>
          </a:ln>
          <a:effectLst/>
        </p:spPr>
      </p:cxn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8325" y="1628775"/>
            <a:ext cx="8458200" cy="439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531" name="Rectangle 4"/>
          <p:cNvSpPr>
            <a:spLocks noChangeArrowheads="1"/>
          </p:cNvSpPr>
          <p:nvPr/>
        </p:nvSpPr>
        <p:spPr bwMode="auto">
          <a:xfrm>
            <a:off x="539750" y="762000"/>
            <a:ext cx="83947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pl-PL" altLang="pl-PL" sz="2800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Kodowanie karty odpowiedzi – 2. str.</a:t>
            </a:r>
          </a:p>
        </p:txBody>
      </p:sp>
      <p:sp>
        <p:nvSpPr>
          <p:cNvPr id="50180" name="pole tekstowe 1"/>
          <p:cNvSpPr txBox="1">
            <a:spLocks noChangeArrowheads="1"/>
          </p:cNvSpPr>
          <p:nvPr/>
        </p:nvSpPr>
        <p:spPr bwMode="auto">
          <a:xfrm>
            <a:off x="4114800" y="2971800"/>
            <a:ext cx="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pl-PL" altLang="pl-PL"/>
          </a:p>
        </p:txBody>
      </p:sp>
      <p:sp>
        <p:nvSpPr>
          <p:cNvPr id="50181" name="Strzałka w prawo 9"/>
          <p:cNvSpPr>
            <a:spLocks noChangeArrowheads="1"/>
          </p:cNvSpPr>
          <p:nvPr/>
        </p:nvSpPr>
        <p:spPr bwMode="auto">
          <a:xfrm>
            <a:off x="2843213" y="5300663"/>
            <a:ext cx="2305050" cy="46037"/>
          </a:xfrm>
          <a:prstGeom prst="rightArrow">
            <a:avLst>
              <a:gd name="adj1" fmla="val 50000"/>
              <a:gd name="adj2" fmla="val 49606"/>
            </a:avLst>
          </a:prstGeom>
          <a:noFill/>
          <a:ln w="9525" algn="ctr">
            <a:noFill/>
            <a:round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endParaRPr lang="pl-PL" altLang="pl-PL"/>
          </a:p>
        </p:txBody>
      </p:sp>
      <p:sp>
        <p:nvSpPr>
          <p:cNvPr id="50182" name="Strzałka w prawo 10"/>
          <p:cNvSpPr>
            <a:spLocks noChangeArrowheads="1"/>
          </p:cNvSpPr>
          <p:nvPr/>
        </p:nvSpPr>
        <p:spPr bwMode="auto">
          <a:xfrm>
            <a:off x="2124075" y="4868863"/>
            <a:ext cx="2808288" cy="360362"/>
          </a:xfrm>
          <a:prstGeom prst="rightArrow">
            <a:avLst>
              <a:gd name="adj1" fmla="val 50000"/>
              <a:gd name="adj2" fmla="val 49969"/>
            </a:avLst>
          </a:prstGeom>
          <a:noFill/>
          <a:ln w="9525" algn="ctr">
            <a:noFill/>
            <a:round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endParaRPr lang="pl-PL" altLang="pl-PL"/>
          </a:p>
        </p:txBody>
      </p:sp>
      <p:sp>
        <p:nvSpPr>
          <p:cNvPr id="50183" name="Strzałka w prawo 11"/>
          <p:cNvSpPr>
            <a:spLocks noChangeArrowheads="1"/>
          </p:cNvSpPr>
          <p:nvPr/>
        </p:nvSpPr>
        <p:spPr bwMode="auto">
          <a:xfrm>
            <a:off x="2700338" y="5049838"/>
            <a:ext cx="1943100" cy="466725"/>
          </a:xfrm>
          <a:prstGeom prst="rightArrow">
            <a:avLst>
              <a:gd name="adj1" fmla="val 50000"/>
              <a:gd name="adj2" fmla="val 50113"/>
            </a:avLst>
          </a:prstGeom>
          <a:noFill/>
          <a:ln w="9525" algn="ctr">
            <a:noFill/>
            <a:round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endParaRPr lang="pl-PL" altLang="pl-PL"/>
          </a:p>
        </p:txBody>
      </p:sp>
      <p:sp>
        <p:nvSpPr>
          <p:cNvPr id="50184" name="Strzałka w prawo 12"/>
          <p:cNvSpPr>
            <a:spLocks noChangeArrowheads="1"/>
          </p:cNvSpPr>
          <p:nvPr/>
        </p:nvSpPr>
        <p:spPr bwMode="auto">
          <a:xfrm>
            <a:off x="2339975" y="5049838"/>
            <a:ext cx="2736850" cy="296862"/>
          </a:xfrm>
          <a:prstGeom prst="rightArrow">
            <a:avLst>
              <a:gd name="adj1" fmla="val 50000"/>
              <a:gd name="adj2" fmla="val 50151"/>
            </a:avLst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endParaRPr lang="pl-PL" altLang="pl-PL"/>
          </a:p>
        </p:txBody>
      </p:sp>
      <p:cxnSp>
        <p:nvCxnSpPr>
          <p:cNvPr id="50185" name="Łącznik prosty 14"/>
          <p:cNvCxnSpPr>
            <a:cxnSpLocks noChangeShapeType="1"/>
          </p:cNvCxnSpPr>
          <p:nvPr/>
        </p:nvCxnSpPr>
        <p:spPr bwMode="auto">
          <a:xfrm>
            <a:off x="5076825" y="1720850"/>
            <a:ext cx="2735263" cy="2068513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50186" name="Łącznik prosty 16"/>
          <p:cNvCxnSpPr>
            <a:cxnSpLocks noChangeShapeType="1"/>
          </p:cNvCxnSpPr>
          <p:nvPr/>
        </p:nvCxnSpPr>
        <p:spPr bwMode="auto">
          <a:xfrm flipH="1">
            <a:off x="4787900" y="1890713"/>
            <a:ext cx="3168650" cy="182562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</p:spPr>
      </p:cxn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Prostokąt 2"/>
          <p:cNvSpPr>
            <a:spLocks noChangeArrowheads="1"/>
          </p:cNvSpPr>
          <p:nvPr/>
        </p:nvSpPr>
        <p:spPr bwMode="auto">
          <a:xfrm>
            <a:off x="323850" y="981075"/>
            <a:ext cx="8280400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altLang="pl-PL" sz="2400">
                <a:solidFill>
                  <a:srgbClr val="22228B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1.</a:t>
            </a:r>
            <a:r>
              <a:rPr lang="pl-PL" altLang="pl-PL" sz="2400">
                <a:solidFill>
                  <a:srgbClr val="16165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l-PL" altLang="pl-PL" sz="2400">
                <a:solidFill>
                  <a:srgbClr val="22228B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Na egzamin może przyjść wyłącznie osoba zdrowa, bez objawów chorobowych sugerujących chorobę zakaźną.</a:t>
            </a:r>
          </a:p>
          <a:p>
            <a:r>
              <a:rPr lang="pl-PL" altLang="pl-PL" sz="2400">
                <a:solidFill>
                  <a:srgbClr val="22228B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2. W egzaminie nie może uczestniczyć osoba objęta kwarantanną lub zamieszkująca z osobą przebywającą na kwarantannie.</a:t>
            </a:r>
          </a:p>
          <a:p>
            <a:r>
              <a:rPr lang="pl-PL" altLang="pl-PL" sz="2400">
                <a:solidFill>
                  <a:srgbClr val="22228B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3. Do szkoły mogą wchodzić tylko rodzice tych maturzystów, którzy wymagają pomocy, np. </a:t>
            </a:r>
            <a:br>
              <a:rPr lang="pl-PL" altLang="pl-PL" sz="2400">
                <a:solidFill>
                  <a:srgbClr val="22228B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pl-PL" altLang="pl-PL" sz="2400">
                <a:solidFill>
                  <a:srgbClr val="22228B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 poruszaniu się.</a:t>
            </a:r>
          </a:p>
          <a:p>
            <a:endParaRPr lang="pl-PL" altLang="pl-PL" sz="2400">
              <a:solidFill>
                <a:srgbClr val="16165D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pl-PL" altLang="pl-PL" sz="2400">
                <a:solidFill>
                  <a:srgbClr val="216548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Osoby, które nie będą mogły z w/w powodów przystąpić do matury, mogą złożyć do dyrektora szkoły wniosek (zał. 6) o zdawanie matury w terminie dodatkowym w lipcu.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3"/>
          <p:cNvSpPr txBox="1">
            <a:spLocks noChangeArrowheads="1"/>
          </p:cNvSpPr>
          <p:nvPr/>
        </p:nvSpPr>
        <p:spPr bwMode="auto">
          <a:xfrm>
            <a:off x="914400" y="1371600"/>
            <a:ext cx="3200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altLang="pl-PL" sz="1800" b="0">
                <a:latin typeface="Verdana" pitchFamily="34" charset="0"/>
              </a:rPr>
              <a:t>Tak zaznaczamy błędną odpowiedź</a:t>
            </a:r>
          </a:p>
        </p:txBody>
      </p:sp>
      <p:sp>
        <p:nvSpPr>
          <p:cNvPr id="52227" name="Text Box 4"/>
          <p:cNvSpPr txBox="1">
            <a:spLocks noChangeArrowheads="1"/>
          </p:cNvSpPr>
          <p:nvPr/>
        </p:nvSpPr>
        <p:spPr bwMode="auto">
          <a:xfrm>
            <a:off x="6400800" y="1219200"/>
            <a:ext cx="2514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altLang="pl-PL" sz="1800" b="0">
                <a:latin typeface="Verdana" pitchFamily="34" charset="0"/>
              </a:rPr>
              <a:t>Tak zaznaczamy właściwą odpowiedź</a:t>
            </a:r>
          </a:p>
        </p:txBody>
      </p:sp>
      <p:sp>
        <p:nvSpPr>
          <p:cNvPr id="52228" name="Rectangle 5"/>
          <p:cNvSpPr>
            <a:spLocks noChangeArrowheads="1"/>
          </p:cNvSpPr>
          <p:nvPr/>
        </p:nvSpPr>
        <p:spPr bwMode="auto">
          <a:xfrm>
            <a:off x="152400" y="255588"/>
            <a:ext cx="87630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pl-PL" altLang="pl-PL" sz="2400">
                <a:solidFill>
                  <a:srgbClr val="006600"/>
                </a:solidFill>
                <a:latin typeface="Verdana" pitchFamily="34" charset="0"/>
              </a:rPr>
              <a:t>Zaznaczanie odpowiedzi </a:t>
            </a:r>
            <a:br>
              <a:rPr lang="pl-PL" altLang="pl-PL" sz="2400">
                <a:solidFill>
                  <a:srgbClr val="006600"/>
                </a:solidFill>
                <a:latin typeface="Verdana" pitchFamily="34" charset="0"/>
              </a:rPr>
            </a:br>
            <a:r>
              <a:rPr lang="pl-PL" altLang="pl-PL" sz="2400">
                <a:solidFill>
                  <a:srgbClr val="006600"/>
                </a:solidFill>
                <a:latin typeface="Verdana" pitchFamily="34" charset="0"/>
              </a:rPr>
              <a:t>w zadaniach zamkniętych i poprawianie błędów</a:t>
            </a:r>
          </a:p>
        </p:txBody>
      </p:sp>
      <p:sp>
        <p:nvSpPr>
          <p:cNvPr id="52229" name="Text Box 11"/>
          <p:cNvSpPr txBox="1">
            <a:spLocks noChangeArrowheads="1"/>
          </p:cNvSpPr>
          <p:nvPr/>
        </p:nvSpPr>
        <p:spPr bwMode="auto">
          <a:xfrm>
            <a:off x="914400" y="4038600"/>
            <a:ext cx="2895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pl-PL" altLang="pl-PL" sz="2800"/>
          </a:p>
        </p:txBody>
      </p:sp>
      <p:pic>
        <p:nvPicPr>
          <p:cNvPr id="5223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2057400"/>
            <a:ext cx="4916488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4724400"/>
            <a:ext cx="4916488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Oval 2057"/>
          <p:cNvSpPr>
            <a:spLocks noChangeArrowheads="1"/>
          </p:cNvSpPr>
          <p:nvPr/>
        </p:nvSpPr>
        <p:spPr bwMode="auto">
          <a:xfrm>
            <a:off x="5029200" y="5181600"/>
            <a:ext cx="609600" cy="609600"/>
          </a:xfrm>
          <a:prstGeom prst="ellips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pl-PL" altLang="pl-PL" sz="1600" b="0">
              <a:latin typeface="Verdana" pitchFamily="34" charset="0"/>
            </a:endParaRPr>
          </a:p>
        </p:txBody>
      </p:sp>
      <p:sp>
        <p:nvSpPr>
          <p:cNvPr id="19" name="Oval 2057"/>
          <p:cNvSpPr>
            <a:spLocks noChangeArrowheads="1"/>
          </p:cNvSpPr>
          <p:nvPr/>
        </p:nvSpPr>
        <p:spPr bwMode="auto">
          <a:xfrm>
            <a:off x="2667000" y="5105400"/>
            <a:ext cx="609600" cy="609600"/>
          </a:xfrm>
          <a:prstGeom prst="ellips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pl-PL" altLang="pl-PL" sz="1600" b="0">
              <a:latin typeface="Verdana" pitchFamily="34" charset="0"/>
            </a:endParaRPr>
          </a:p>
        </p:txBody>
      </p: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152400" y="4114800"/>
            <a:ext cx="3048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pl-PL" altLang="pl-PL" sz="2800"/>
          </a:p>
        </p:txBody>
      </p:sp>
      <p:sp>
        <p:nvSpPr>
          <p:cNvPr id="21" name="Text Box 13"/>
          <p:cNvSpPr txBox="1">
            <a:spLocks noChangeArrowheads="1"/>
          </p:cNvSpPr>
          <p:nvPr/>
        </p:nvSpPr>
        <p:spPr bwMode="auto">
          <a:xfrm>
            <a:off x="182563" y="4410075"/>
            <a:ext cx="47069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altLang="pl-PL" sz="2000">
                <a:solidFill>
                  <a:srgbClr val="FF0000"/>
                </a:solidFill>
                <a:latin typeface="Verdana" pitchFamily="34" charset="0"/>
              </a:rPr>
              <a:t>To jest właściwa odpowiedź</a:t>
            </a:r>
            <a:r>
              <a:rPr lang="pl-PL" altLang="pl-PL" sz="2000">
                <a:solidFill>
                  <a:srgbClr val="FF0000"/>
                </a:solidFill>
                <a:latin typeface="Times New Roman" pitchFamily="18" charset="0"/>
              </a:rPr>
              <a:t> !</a:t>
            </a:r>
          </a:p>
        </p:txBody>
      </p:sp>
      <p:sp>
        <p:nvSpPr>
          <p:cNvPr id="52236" name="Prostokąt 2"/>
          <p:cNvSpPr>
            <a:spLocks noChangeArrowheads="1"/>
          </p:cNvSpPr>
          <p:nvPr/>
        </p:nvSpPr>
        <p:spPr bwMode="auto">
          <a:xfrm>
            <a:off x="-323850" y="3392488"/>
            <a:ext cx="94773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altLang="pl-PL" sz="1800" b="0">
                <a:solidFill>
                  <a:srgbClr val="16165D"/>
                </a:solidFill>
              </a:rPr>
              <a:t> </a:t>
            </a:r>
            <a:r>
              <a:rPr lang="pl-PL" altLang="pl-PL" sz="1800">
                <a:solidFill>
                  <a:srgbClr val="26269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Jeśli zmienisz zdanie i chcesz ponownie zaznaczyć</a:t>
            </a:r>
            <a:br>
              <a:rPr lang="pl-PL" altLang="pl-PL" sz="1800">
                <a:solidFill>
                  <a:srgbClr val="26269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pl-PL" altLang="pl-PL" sz="1800">
                <a:solidFill>
                  <a:srgbClr val="26269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pierwszą odpowiedź, zapisz:</a:t>
            </a:r>
          </a:p>
        </p:txBody>
      </p:sp>
      <p:sp>
        <p:nvSpPr>
          <p:cNvPr id="52237" name="Prostokąt 1"/>
          <p:cNvSpPr>
            <a:spLocks noChangeArrowheads="1"/>
          </p:cNvSpPr>
          <p:nvPr/>
        </p:nvSpPr>
        <p:spPr bwMode="auto">
          <a:xfrm>
            <a:off x="139700" y="6338888"/>
            <a:ext cx="90678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altLang="pl-PL" sz="1300">
                <a:solidFill>
                  <a:srgbClr val="26269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Osoby niedowidzące nie przenoszą odpowiedzi na kartę. Robi to za nich egzaminator sprawdzający pracę.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 autoUpdateAnimBg="0"/>
      <p:bldP spid="19" grpId="0" animBg="1" autoUpdateAnimBg="0"/>
      <p:bldP spid="20" grpId="0" autoUpdateAnimBg="0"/>
      <p:bldP spid="21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15888"/>
            <a:ext cx="7772400" cy="1152525"/>
          </a:xfrm>
        </p:spPr>
        <p:txBody>
          <a:bodyPr/>
          <a:lstStyle/>
          <a:p>
            <a:pPr eaLnBrk="1" hangingPunct="1">
              <a:defRPr/>
            </a:pPr>
            <a:r>
              <a:rPr lang="pl-PL" altLang="pl-PL" sz="2400" b="1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</a:rPr>
              <a:t>Rozpoczęcie egzaminu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81200"/>
            <a:ext cx="8763000" cy="4114800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pl-PL" altLang="pl-PL" sz="2400" b="1" dirty="0" smtClean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</a:rPr>
              <a:t>Egzamin rozpoczyna się po zakończeniu czynności wstępnych</a:t>
            </a:r>
          </a:p>
          <a:p>
            <a:pPr algn="ctr" eaLnBrk="1" hangingPunct="1">
              <a:buFontTx/>
              <a:buNone/>
              <a:defRPr/>
            </a:pPr>
            <a:r>
              <a:rPr lang="pl-PL" altLang="pl-PL" sz="2400" b="1" dirty="0" smtClean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</a:rPr>
              <a:t> </a:t>
            </a:r>
            <a:br>
              <a:rPr lang="pl-PL" altLang="pl-PL" sz="2400" b="1" dirty="0" smtClean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</a:rPr>
            </a:br>
            <a:r>
              <a:rPr lang="pl-PL" altLang="pl-PL" sz="2400" b="1" dirty="0" smtClean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</a:rPr>
              <a:t>Godzinę rozpoczęcia i zakończenia zespół nadzorujący egzamin zapisze na tablicy</a:t>
            </a:r>
            <a:endParaRPr lang="pl-PL" altLang="pl-PL" sz="2400" dirty="0" smtClean="0"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l-PL" altLang="pl-PL" sz="2400" b="1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</a:rPr>
              <a:t>Rozpoczęcie egzaminu</a:t>
            </a:r>
            <a:endParaRPr lang="pl-PL" sz="2400" dirty="0"/>
          </a:p>
        </p:txBody>
      </p:sp>
      <p:sp>
        <p:nvSpPr>
          <p:cNvPr id="56323" name="Symbol zastępczy zawartości 2"/>
          <p:cNvSpPr>
            <a:spLocks noGrp="1"/>
          </p:cNvSpPr>
          <p:nvPr>
            <p:ph idx="1"/>
          </p:nvPr>
        </p:nvSpPr>
        <p:spPr>
          <a:xfrm>
            <a:off x="0" y="1981200"/>
            <a:ext cx="9144000" cy="2816225"/>
          </a:xfrm>
        </p:spPr>
        <p:txBody>
          <a:bodyPr/>
          <a:lstStyle/>
          <a:p>
            <a:pPr marL="0" indent="0">
              <a:lnSpc>
                <a:spcPct val="150000"/>
              </a:lnSpc>
              <a:buFontTx/>
              <a:buNone/>
              <a:defRPr/>
            </a:pPr>
            <a:r>
              <a:rPr lang="pl-PL" altLang="pl-PL" sz="2400" b="1" dirty="0" smtClean="0">
                <a:solidFill>
                  <a:srgbClr val="003399"/>
                </a:solidFill>
                <a:latin typeface="Verdana" panose="020B0604030504040204" pitchFamily="34" charset="0"/>
              </a:rPr>
              <a:t>Osoby, które spóźniły się, mogą wejść do sali egzaminacyjnej </a:t>
            </a:r>
            <a:r>
              <a:rPr lang="pl-PL" altLang="pl-PL" sz="2400" b="1" dirty="0" smtClean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</a:rPr>
              <a:t>po uzyskaniu zgody przewodniczącego zespołu nadzorującego</a:t>
            </a:r>
            <a:r>
              <a:rPr lang="pl-PL" altLang="pl-PL" sz="2400" b="1" dirty="0" smtClean="0">
                <a:solidFill>
                  <a:srgbClr val="FF0000"/>
                </a:solidFill>
                <a:latin typeface="Verdana" panose="020B0604030504040204" pitchFamily="34" charset="0"/>
              </a:rPr>
              <a:t/>
            </a:r>
            <a:br>
              <a:rPr lang="pl-PL" altLang="pl-PL" sz="2400" b="1" dirty="0" smtClean="0">
                <a:solidFill>
                  <a:srgbClr val="FF0000"/>
                </a:solidFill>
                <a:latin typeface="Verdana" panose="020B0604030504040204" pitchFamily="34" charset="0"/>
              </a:rPr>
            </a:br>
            <a:r>
              <a:rPr lang="pl-PL" altLang="pl-PL" sz="2400" b="1" dirty="0" smtClean="0">
                <a:solidFill>
                  <a:srgbClr val="FF0000"/>
                </a:solidFill>
                <a:latin typeface="Verdana" panose="020B0604030504040204" pitchFamily="34" charset="0"/>
              </a:rPr>
              <a:t> </a:t>
            </a:r>
            <a:r>
              <a:rPr lang="pl-PL" altLang="pl-PL" sz="2400" b="1" dirty="0" smtClean="0">
                <a:solidFill>
                  <a:srgbClr val="003399"/>
                </a:solidFill>
                <a:latin typeface="Verdana" panose="020B0604030504040204" pitchFamily="34" charset="0"/>
              </a:rPr>
              <a:t>tylko do momentu zakończenia czynności wstępnych. </a:t>
            </a:r>
            <a:endParaRPr lang="pl-PL" altLang="pl-PL" dirty="0" smtClean="0">
              <a:solidFill>
                <a:srgbClr val="003399"/>
              </a:solidFill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0" y="5949950"/>
            <a:ext cx="9144000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pl-PL" altLang="pl-PL" sz="16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Jeśli większe spóźnienie zdającego wyniknęło z uzasadnionych powodów, które można udokumentować, zdający może starać się o możliwość przystąpienia do matury w terminie dodatkowym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 txBox="1">
            <a:spLocks noChangeArrowheads="1"/>
          </p:cNvSpPr>
          <p:nvPr/>
        </p:nvSpPr>
        <p:spPr bwMode="auto">
          <a:xfrm>
            <a:off x="685800" y="304800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pl-PL" altLang="pl-PL" sz="2400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</a:rPr>
              <a:t>Czas egzaminów</a:t>
            </a:r>
          </a:p>
        </p:txBody>
      </p:sp>
      <p:graphicFrame>
        <p:nvGraphicFramePr>
          <p:cNvPr id="3" name="Group 45"/>
          <p:cNvGraphicFramePr>
            <a:graphicFrameLocks/>
          </p:cNvGraphicFramePr>
          <p:nvPr/>
        </p:nvGraphicFramePr>
        <p:xfrm>
          <a:off x="827088" y="981075"/>
          <a:ext cx="6910387" cy="4691063"/>
        </p:xfrm>
        <a:graphic>
          <a:graphicData uri="http://schemas.openxmlformats.org/drawingml/2006/table">
            <a:tbl>
              <a:tblPr/>
              <a:tblGrid>
                <a:gridCol w="208818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1799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0420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0966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przedmiot</a:t>
                      </a:r>
                    </a:p>
                  </a:txBody>
                  <a:tcPr marL="91438" marR="91438"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poziom</a:t>
                      </a:r>
                    </a:p>
                  </a:txBody>
                  <a:tcPr marL="91438" marR="9143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podstawa programowa</a:t>
                      </a:r>
                    </a:p>
                  </a:txBody>
                  <a:tcPr marL="91438" marR="9143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3030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Język polski</a:t>
                      </a:r>
                    </a:p>
                  </a:txBody>
                  <a:tcPr marL="91438" marR="91438"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podstawowy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rozszerzony</a:t>
                      </a:r>
                    </a:p>
                  </a:txBody>
                  <a:tcPr marL="91438" marR="9143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170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180</a:t>
                      </a:r>
                    </a:p>
                  </a:txBody>
                  <a:tcPr marL="91438" marR="9143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279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Matematyka</a:t>
                      </a:r>
                    </a:p>
                  </a:txBody>
                  <a:tcPr marL="91438" marR="91438"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podstawowy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rozszerzony</a:t>
                      </a:r>
                    </a:p>
                  </a:txBody>
                  <a:tcPr marL="91438" marR="9143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170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180</a:t>
                      </a:r>
                    </a:p>
                  </a:txBody>
                  <a:tcPr marL="91438" marR="9143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2561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Języki obce</a:t>
                      </a:r>
                    </a:p>
                  </a:txBody>
                  <a:tcPr marL="91438" marR="91438"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podstawowy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rozszerzony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dwujęzyczny</a:t>
                      </a:r>
                    </a:p>
                  </a:txBody>
                  <a:tcPr marL="91438" marR="9143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180</a:t>
                      </a:r>
                    </a:p>
                  </a:txBody>
                  <a:tcPr marL="91438" marR="9143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4011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Biologia, Chemia, Fizyka, Geografia</a:t>
                      </a:r>
                    </a:p>
                  </a:txBody>
                  <a:tcPr marL="91438" marR="91438"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rozszerzony</a:t>
                      </a:r>
                    </a:p>
                  </a:txBody>
                  <a:tcPr marL="91438" marR="9143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180</a:t>
                      </a:r>
                    </a:p>
                  </a:txBody>
                  <a:tcPr marL="91438" marR="9143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2872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Informatyka</a:t>
                      </a:r>
                    </a:p>
                  </a:txBody>
                  <a:tcPr marL="91438" marR="91438"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pl-P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rozszerzony</a:t>
                      </a:r>
                    </a:p>
                  </a:txBody>
                  <a:tcPr marL="91438" marR="9143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60+150</a:t>
                      </a:r>
                    </a:p>
                  </a:txBody>
                  <a:tcPr marL="91438" marR="9143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2872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POZOSTAŁE PRZEDMIOTY</a:t>
                      </a:r>
                    </a:p>
                  </a:txBody>
                  <a:tcPr marL="91438" marR="91438"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pl-P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rozszerzony</a:t>
                      </a:r>
                    </a:p>
                  </a:txBody>
                  <a:tcPr marL="91438" marR="9143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kumimoji="0" lang="pl-PL" altLang="pl-PL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180</a:t>
                      </a:r>
                    </a:p>
                  </a:txBody>
                  <a:tcPr marL="91438" marR="9143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2" name="Prostokąt 1"/>
          <p:cNvSpPr/>
          <p:nvPr/>
        </p:nvSpPr>
        <p:spPr>
          <a:xfrm>
            <a:off x="0" y="6092825"/>
            <a:ext cx="9144000" cy="5857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l-PL" altLang="pl-PL" sz="16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W przypadku egzaminów dla osób korzystających z dostosowań czas egzaminu </a:t>
            </a:r>
            <a:br>
              <a:rPr lang="pl-PL" altLang="pl-PL" sz="16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</a:br>
            <a:r>
              <a:rPr lang="pl-PL" altLang="pl-PL" sz="16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może zostać wydłużony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5263" y="234950"/>
            <a:ext cx="7874000" cy="762000"/>
          </a:xfrm>
        </p:spPr>
        <p:txBody>
          <a:bodyPr/>
          <a:lstStyle/>
          <a:p>
            <a:pPr eaLnBrk="1" hangingPunct="1">
              <a:defRPr/>
            </a:pPr>
            <a:r>
              <a:rPr lang="pl-PL" altLang="pl-PL" sz="2400" b="1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</a:rPr>
              <a:t>Przerwanie i unieważnienie egzaminu w sali</a:t>
            </a:r>
            <a:r>
              <a:rPr lang="pl-PL" altLang="pl-PL" sz="2400" b="1" dirty="0" smtClean="0">
                <a:solidFill>
                  <a:srgbClr val="003399"/>
                </a:solidFill>
                <a:latin typeface="Verdana" panose="020B0604030504040204" pitchFamily="34" charset="0"/>
              </a:rPr>
              <a:t/>
            </a:r>
            <a:br>
              <a:rPr lang="pl-PL" altLang="pl-PL" sz="2400" b="1" dirty="0" smtClean="0">
                <a:solidFill>
                  <a:srgbClr val="003399"/>
                </a:solidFill>
                <a:latin typeface="Verdana" panose="020B0604030504040204" pitchFamily="34" charset="0"/>
              </a:rPr>
            </a:br>
            <a:r>
              <a:rPr lang="pl-PL" altLang="pl-PL" sz="1600" b="1" dirty="0" smtClean="0">
                <a:latin typeface="Verdana" panose="020B0604030504040204" pitchFamily="34" charset="0"/>
              </a:rPr>
              <a:t>Ustawa o systemie oświaty – art. </a:t>
            </a:r>
            <a:r>
              <a:rPr lang="pl-PL" altLang="pl-PL" sz="1600" b="1" dirty="0" err="1" smtClean="0">
                <a:latin typeface="Verdana" panose="020B0604030504040204" pitchFamily="34" charset="0"/>
              </a:rPr>
              <a:t>zzv</a:t>
            </a:r>
            <a:r>
              <a:rPr lang="pl-PL" altLang="pl-PL" sz="1600" b="1" dirty="0" smtClean="0">
                <a:latin typeface="Verdana" panose="020B0604030504040204" pitchFamily="34" charset="0"/>
              </a:rPr>
              <a:t>  oraz </a:t>
            </a:r>
            <a:r>
              <a:rPr lang="pl-PL" altLang="pl-PL" sz="1600" b="1" i="1" dirty="0" smtClean="0">
                <a:latin typeface="Verdana" panose="020B0604030504040204" pitchFamily="34" charset="0"/>
              </a:rPr>
              <a:t>Informacja</a:t>
            </a:r>
            <a:r>
              <a:rPr lang="pl-PL" altLang="pl-PL" sz="1600" b="1" dirty="0" smtClean="0">
                <a:latin typeface="Verdana" panose="020B0604030504040204" pitchFamily="34" charset="0"/>
              </a:rPr>
              <a:t> …</a:t>
            </a:r>
            <a:endParaRPr lang="pl-PL" altLang="pl-PL" sz="1600" b="1" dirty="0" smtClean="0">
              <a:solidFill>
                <a:schemeClr val="bg2"/>
              </a:solidFill>
              <a:latin typeface="Verdana" panose="020B0604030504040204" pitchFamily="34" charset="0"/>
            </a:endParaRPr>
          </a:p>
        </p:txBody>
      </p:sp>
      <p:sp>
        <p:nvSpPr>
          <p:cNvPr id="60419" name="Rectangle 4"/>
          <p:cNvSpPr>
            <a:spLocks noChangeArrowheads="1"/>
          </p:cNvSpPr>
          <p:nvPr/>
        </p:nvSpPr>
        <p:spPr bwMode="auto">
          <a:xfrm>
            <a:off x="323850" y="1844675"/>
            <a:ext cx="853440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eaLnBrk="1" hangingPunct="1">
              <a:spcBef>
                <a:spcPct val="50000"/>
              </a:spcBef>
              <a:buFont typeface="SPSS Marker Set" pitchFamily="2" charset="2"/>
              <a:buNone/>
              <a:tabLst>
                <a:tab pos="2387600" algn="l"/>
              </a:tabLst>
            </a:pPr>
            <a:r>
              <a:rPr lang="pl-PL" altLang="pl-PL" sz="2000" u="sng">
                <a:solidFill>
                  <a:schemeClr val="accent2"/>
                </a:solidFill>
                <a:latin typeface="Verdana" pitchFamily="34" charset="0"/>
                <a:sym typeface="SPSS Marker Set" pitchFamily="2" charset="2"/>
              </a:rPr>
              <a:t>Powody:</a:t>
            </a:r>
          </a:p>
          <a:p>
            <a:pPr marL="457200" indent="-457200" eaLnBrk="1" hangingPunct="1">
              <a:spcBef>
                <a:spcPct val="50000"/>
              </a:spcBef>
              <a:buFont typeface="SPSS Marker Set" pitchFamily="2" charset="2"/>
              <a:buAutoNum type="arabicPeriod"/>
              <a:tabLst>
                <a:tab pos="2387600" algn="l"/>
              </a:tabLst>
            </a:pPr>
            <a:r>
              <a:rPr lang="pl-PL" altLang="pl-PL" sz="2000" b="0" u="sng">
                <a:latin typeface="Verdana" pitchFamily="34" charset="0"/>
                <a:sym typeface="SPSS Marker Set" pitchFamily="2" charset="2"/>
              </a:rPr>
              <a:t>Wniesienie</a:t>
            </a:r>
            <a:r>
              <a:rPr lang="pl-PL" altLang="pl-PL" sz="2000" b="0">
                <a:latin typeface="Verdana" pitchFamily="34" charset="0"/>
                <a:sym typeface="SPSS Marker Set" pitchFamily="2" charset="2"/>
              </a:rPr>
              <a:t> do sali egzaminacyjnej niedozwolonych pomocy </a:t>
            </a:r>
            <a:br>
              <a:rPr lang="pl-PL" altLang="pl-PL" sz="2000" b="0">
                <a:latin typeface="Verdana" pitchFamily="34" charset="0"/>
                <a:sym typeface="SPSS Marker Set" pitchFamily="2" charset="2"/>
              </a:rPr>
            </a:br>
            <a:r>
              <a:rPr lang="pl-PL" altLang="pl-PL" sz="2000" b="0">
                <a:latin typeface="Verdana" pitchFamily="34" charset="0"/>
                <a:sym typeface="SPSS Marker Set" pitchFamily="2" charset="2"/>
              </a:rPr>
              <a:t>i urządzeń telekomunikacyjnych.</a:t>
            </a:r>
          </a:p>
          <a:p>
            <a:pPr marL="457200" indent="-457200" eaLnBrk="1" hangingPunct="1">
              <a:spcBef>
                <a:spcPct val="50000"/>
              </a:spcBef>
              <a:buFont typeface="SPSS Marker Set" pitchFamily="2" charset="2"/>
              <a:buAutoNum type="arabicPeriod"/>
              <a:tabLst>
                <a:tab pos="2387600" algn="l"/>
              </a:tabLst>
            </a:pPr>
            <a:r>
              <a:rPr lang="pl-PL" altLang="pl-PL" sz="2000" b="0">
                <a:latin typeface="Verdana" pitchFamily="34" charset="0"/>
                <a:sym typeface="SPSS Marker Set" pitchFamily="2" charset="2"/>
              </a:rPr>
              <a:t>Niesamodzielna praca.</a:t>
            </a:r>
          </a:p>
          <a:p>
            <a:pPr marL="457200" indent="-457200" eaLnBrk="1" hangingPunct="1">
              <a:spcBef>
                <a:spcPct val="50000"/>
              </a:spcBef>
              <a:buFont typeface="SPSS Marker Set" pitchFamily="2" charset="2"/>
              <a:buAutoNum type="arabicPeriod"/>
              <a:tabLst>
                <a:tab pos="2387600" algn="l"/>
              </a:tabLst>
            </a:pPr>
            <a:r>
              <a:rPr lang="pl-PL" altLang="pl-PL" sz="2000" b="0">
                <a:latin typeface="Verdana" pitchFamily="34" charset="0"/>
                <a:sym typeface="SPSS Marker Set" pitchFamily="2" charset="2"/>
              </a:rPr>
              <a:t>Zakłócenie przebiegu egzaminu, w tym niestosowanie się </a:t>
            </a:r>
            <a:br>
              <a:rPr lang="pl-PL" altLang="pl-PL" sz="2000" b="0">
                <a:latin typeface="Verdana" pitchFamily="34" charset="0"/>
                <a:sym typeface="SPSS Marker Set" pitchFamily="2" charset="2"/>
              </a:rPr>
            </a:br>
            <a:r>
              <a:rPr lang="pl-PL" altLang="pl-PL" sz="2000" b="0">
                <a:latin typeface="Verdana" pitchFamily="34" charset="0"/>
                <a:sym typeface="SPSS Marker Set" pitchFamily="2" charset="2"/>
              </a:rPr>
              <a:t>do zasad bezpieczeństwa.</a:t>
            </a:r>
          </a:p>
          <a:p>
            <a:pPr marL="457200" indent="-457200" eaLnBrk="1" hangingPunct="1">
              <a:spcBef>
                <a:spcPct val="50000"/>
              </a:spcBef>
              <a:buFont typeface="SPSS Marker Set" pitchFamily="2" charset="2"/>
              <a:buAutoNum type="arabicPeriod"/>
              <a:tabLst>
                <a:tab pos="2387600" algn="l"/>
              </a:tabLst>
            </a:pPr>
            <a:endParaRPr lang="pl-PL" altLang="pl-PL" sz="2000" b="0">
              <a:latin typeface="Verdana" pitchFamily="34" charset="0"/>
              <a:sym typeface="SPSS Marker Set" pitchFamily="2" charset="2"/>
            </a:endParaRPr>
          </a:p>
          <a:p>
            <a:pPr marL="457200" indent="-457200" eaLnBrk="1" hangingPunct="1">
              <a:spcBef>
                <a:spcPct val="50000"/>
              </a:spcBef>
              <a:tabLst>
                <a:tab pos="2387600" algn="l"/>
              </a:tabLst>
            </a:pPr>
            <a:r>
              <a:rPr lang="pl-PL" altLang="pl-PL" sz="200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Unieważnienie egzaminu może nastąpić również poza salą egzaminacyjną na wniosek egzaminatora, który odkryje, że zdający pracowali niesamodzielnie.</a:t>
            </a:r>
          </a:p>
          <a:p>
            <a:pPr marL="457200" indent="-457200" eaLnBrk="1" hangingPunct="1">
              <a:spcBef>
                <a:spcPct val="50000"/>
              </a:spcBef>
              <a:buFont typeface="SPSS Marker Set" pitchFamily="2" charset="2"/>
              <a:buAutoNum type="arabicPeriod"/>
              <a:tabLst>
                <a:tab pos="2387600" algn="l"/>
              </a:tabLst>
            </a:pPr>
            <a:endParaRPr lang="pl-PL" altLang="pl-PL" sz="2000" b="0">
              <a:latin typeface="Verdana" pitchFamily="34" charset="0"/>
              <a:sym typeface="SPSS Marker Set" pitchFamily="2" charset="2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Prostokąt 1"/>
          <p:cNvSpPr>
            <a:spLocks noChangeArrowheads="1"/>
          </p:cNvSpPr>
          <p:nvPr/>
        </p:nvSpPr>
        <p:spPr bwMode="auto">
          <a:xfrm>
            <a:off x="0" y="333375"/>
            <a:ext cx="89646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altLang="pl-PL" sz="2400">
                <a:solidFill>
                  <a:srgbClr val="00664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Przerwanie i unieważnienie egzaminu</a:t>
            </a:r>
          </a:p>
        </p:txBody>
      </p:sp>
      <p:sp>
        <p:nvSpPr>
          <p:cNvPr id="62467" name="Prostokąt 2"/>
          <p:cNvSpPr>
            <a:spLocks noChangeArrowheads="1"/>
          </p:cNvSpPr>
          <p:nvPr/>
        </p:nvSpPr>
        <p:spPr bwMode="auto">
          <a:xfrm>
            <a:off x="0" y="2205038"/>
            <a:ext cx="9144000" cy="17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altLang="pl-PL" b="0">
                <a:solidFill>
                  <a:srgbClr val="16165D"/>
                </a:solidFill>
              </a:rPr>
              <a:t> </a:t>
            </a:r>
            <a:r>
              <a:rPr lang="pl-PL" altLang="pl-PL" sz="220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Zdający, którym unieważniono pracę, mogą przystąpić do matury z tego przedmiotu dopiero w maju następnego roku.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ytuł 1"/>
          <p:cNvSpPr>
            <a:spLocks noGrp="1"/>
          </p:cNvSpPr>
          <p:nvPr>
            <p:ph type="title"/>
          </p:nvPr>
        </p:nvSpPr>
        <p:spPr>
          <a:xfrm>
            <a:off x="539750" y="333375"/>
            <a:ext cx="8604250" cy="6237288"/>
          </a:xfrm>
        </p:spPr>
        <p:txBody>
          <a:bodyPr/>
          <a:lstStyle/>
          <a:p>
            <a:pPr algn="l"/>
            <a:r>
              <a:rPr lang="pl-PL" altLang="pl-PL" sz="2000" b="1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Podczas trwania egzaminu zdający nie opuszczają sali.</a:t>
            </a:r>
            <a:br>
              <a:rPr lang="pl-PL" altLang="pl-PL" sz="2000" b="1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pl-PL" altLang="pl-PL" sz="20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pl-PL" altLang="pl-PL" sz="2000" b="1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pl-PL" altLang="pl-PL" sz="2000" b="1" smtClean="0">
                <a:solidFill>
                  <a:srgbClr val="22228B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Jeśli zajdzie uzasadniona potrzeba, zdający może opuścić salę egzaminacyjną tyko za zgodą przewodniczącego zespołu nadzorującego. </a:t>
            </a:r>
            <a:br>
              <a:rPr lang="pl-PL" altLang="pl-PL" sz="2000" b="1" smtClean="0">
                <a:solidFill>
                  <a:srgbClr val="22228B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pl-PL" altLang="pl-PL" sz="2000" b="1" smtClean="0">
                <a:solidFill>
                  <a:srgbClr val="22228B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pl-PL" altLang="pl-PL" sz="2000" b="1" smtClean="0">
                <a:solidFill>
                  <a:srgbClr val="22228B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pl-PL" altLang="pl-PL" sz="2000" b="1" smtClean="0">
                <a:solidFill>
                  <a:srgbClr val="22228B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Jeśli zajdzie taka konieczność, nie wolno kontaktować się z innymi osobami, z wyjątkiem np. osób udzielających pomocy medycznej.</a:t>
            </a:r>
            <a:br>
              <a:rPr lang="pl-PL" altLang="pl-PL" sz="2000" b="1" smtClean="0">
                <a:solidFill>
                  <a:srgbClr val="22228B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pl-PL" altLang="pl-PL" sz="2000" b="1" smtClean="0">
                <a:solidFill>
                  <a:srgbClr val="22228B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pl-PL" altLang="pl-PL" sz="2000" b="1" smtClean="0">
                <a:solidFill>
                  <a:srgbClr val="22228B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pl-PL" altLang="pl-PL" sz="2000" b="1" smtClean="0">
                <a:solidFill>
                  <a:srgbClr val="22228B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Zdający sygnalizuje taką potrzebę przez podniesienie ręki. </a:t>
            </a:r>
            <a:br>
              <a:rPr lang="pl-PL" altLang="pl-PL" sz="2000" b="1" smtClean="0">
                <a:solidFill>
                  <a:srgbClr val="22228B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pl-PL" altLang="pl-PL" sz="2000" b="1" smtClean="0">
                <a:solidFill>
                  <a:srgbClr val="22228B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pl-PL" altLang="pl-PL" sz="2000" b="1" smtClean="0">
                <a:solidFill>
                  <a:srgbClr val="22228B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pl-PL" altLang="pl-PL" sz="2000" b="1" smtClean="0">
                <a:solidFill>
                  <a:srgbClr val="22228B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 uzyskaniu zezwolenia przewodniczącego zespołu nadzorującego na wyjście z sali, zdający pozostawia zamknięty arkusz egzaminacyjny na swoim stoliku.</a:t>
            </a:r>
            <a:br>
              <a:rPr lang="pl-PL" altLang="pl-PL" sz="2000" b="1" smtClean="0">
                <a:solidFill>
                  <a:srgbClr val="22228B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pl-PL" altLang="pl-PL" sz="20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pl-PL" altLang="pl-PL" sz="2000" b="1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pl-PL" altLang="pl-PL" sz="2000" b="1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Czas egzaminu nie ulega przedłużeniu.</a:t>
            </a:r>
            <a:br>
              <a:rPr lang="pl-PL" altLang="pl-PL" sz="2000" b="1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pl-PL" altLang="pl-PL" sz="2000" b="1" smtClean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pole tekstowe 1"/>
          <p:cNvSpPr txBox="1">
            <a:spLocks noChangeArrowheads="1"/>
          </p:cNvSpPr>
          <p:nvPr/>
        </p:nvSpPr>
        <p:spPr bwMode="auto">
          <a:xfrm>
            <a:off x="179388" y="836613"/>
            <a:ext cx="8964612" cy="523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altLang="pl-PL" sz="2800">
                <a:solidFill>
                  <a:srgbClr val="16165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Przypominamy o obowiązku zakrywania nosa i ust w następujących sytuacjach: </a:t>
            </a:r>
          </a:p>
          <a:p>
            <a:endParaRPr lang="pl-PL" altLang="pl-PL" sz="2800">
              <a:solidFill>
                <a:srgbClr val="16165D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pl-PL" altLang="pl-PL" sz="2800">
                <a:solidFill>
                  <a:srgbClr val="16165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l-PL" altLang="pl-PL" sz="2400">
                <a:solidFill>
                  <a:srgbClr val="16165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do zdającego podchodzi nauczyciel,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pl-PL" altLang="pl-PL" sz="2400">
                <a:solidFill>
                  <a:srgbClr val="16165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wyjście do toalety,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pl-PL" altLang="pl-PL" sz="2400">
                <a:solidFill>
                  <a:srgbClr val="16165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zakończenie pracy z arkuszem egzaminacyjnym </a:t>
            </a:r>
            <a:br>
              <a:rPr lang="pl-PL" altLang="pl-PL" sz="2400">
                <a:solidFill>
                  <a:srgbClr val="16165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pl-PL" altLang="pl-PL" sz="2400">
                <a:solidFill>
                  <a:srgbClr val="16165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i wyjście z sali.</a:t>
            </a:r>
          </a:p>
          <a:p>
            <a:endParaRPr lang="pl-PL" altLang="pl-PL" sz="2800">
              <a:solidFill>
                <a:srgbClr val="16165D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pl-PL" altLang="pl-PL" sz="180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Zdający, którzy z powodów zdrowotnych nie mogą używać maseczek lub przyłbic zgłaszają tę informację dyrektorowi szkoły </a:t>
            </a:r>
            <a:br>
              <a:rPr lang="pl-PL" altLang="pl-PL" sz="180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pl-PL" altLang="pl-PL" sz="180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 terminie do 29 maja. W takim przypadku egzamin będzie przeprowadzany w oddzielnej sali. </a:t>
            </a:r>
            <a:endParaRPr lang="pl-PL" altLang="pl-PL" sz="2800">
              <a:solidFill>
                <a:srgbClr val="16165D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-242888"/>
            <a:ext cx="7772400" cy="1752601"/>
          </a:xfrm>
        </p:spPr>
        <p:txBody>
          <a:bodyPr/>
          <a:lstStyle/>
          <a:p>
            <a:pPr eaLnBrk="1" hangingPunct="1">
              <a:defRPr/>
            </a:pPr>
            <a:r>
              <a:rPr lang="pl-PL" altLang="pl-PL" sz="2400" b="1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</a:rPr>
              <a:t>Zakończenie egzaminu maturalnego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908050"/>
            <a:ext cx="8964612" cy="5689600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  <a:defRPr/>
            </a:pPr>
            <a:endParaRPr lang="pl-PL" altLang="pl-PL" sz="2000" dirty="0" smtClean="0">
              <a:solidFill>
                <a:schemeClr val="accent6">
                  <a:lumMod val="75000"/>
                </a:schemeClr>
              </a:solidFill>
              <a:latin typeface="Verdana" panose="020B0604030504040204" pitchFamily="34" charset="0"/>
            </a:endParaRPr>
          </a:p>
          <a:p>
            <a:pPr marL="609600" indent="-609600" eaLnBrk="1" hangingPunct="1">
              <a:buFontTx/>
              <a:buAutoNum type="arabicPeriod"/>
              <a:defRPr/>
            </a:pPr>
            <a:r>
              <a:rPr lang="pl-PL" altLang="pl-PL" sz="2000" b="1" dirty="0" smtClean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</a:rPr>
              <a:t>10 minut przed zakończeniem egzaminu przewodniczący zespołu nadzorującego (ZN) informuje zdających </a:t>
            </a:r>
            <a:br>
              <a:rPr lang="pl-PL" altLang="pl-PL" sz="2000" b="1" dirty="0" smtClean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</a:rPr>
            </a:br>
            <a:r>
              <a:rPr lang="pl-PL" altLang="pl-PL" sz="2000" b="1" dirty="0" smtClean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</a:rPr>
              <a:t>o czasie pozostałym do zakończenia pracy, </a:t>
            </a:r>
            <a:br>
              <a:rPr lang="pl-PL" altLang="pl-PL" sz="2000" b="1" dirty="0" smtClean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</a:rPr>
            </a:br>
            <a:r>
              <a:rPr lang="pl-PL" altLang="pl-PL" sz="2000" b="1" dirty="0" smtClean="0">
                <a:solidFill>
                  <a:srgbClr val="FF0000"/>
                </a:solidFill>
                <a:latin typeface="Verdana" panose="020B0604030504040204" pitchFamily="34" charset="0"/>
              </a:rPr>
              <a:t>a w przypadku egzaminu z matematyki na poziomie podstawowym i na egzaminach z języków obcych </a:t>
            </a:r>
            <a:br>
              <a:rPr lang="pl-PL" altLang="pl-PL" sz="2000" b="1" dirty="0" smtClean="0">
                <a:solidFill>
                  <a:srgbClr val="FF0000"/>
                </a:solidFill>
                <a:latin typeface="Verdana" panose="020B0604030504040204" pitchFamily="34" charset="0"/>
              </a:rPr>
            </a:br>
            <a:r>
              <a:rPr lang="pl-PL" altLang="pl-PL" sz="2000" b="1" dirty="0" smtClean="0">
                <a:solidFill>
                  <a:srgbClr val="FF0000"/>
                </a:solidFill>
                <a:latin typeface="Verdana" panose="020B0604030504040204" pitchFamily="34" charset="0"/>
              </a:rPr>
              <a:t>na wszystkich poziomach </a:t>
            </a:r>
            <a:r>
              <a:rPr lang="pl-PL" altLang="pl-PL" sz="2000" b="1" dirty="0" smtClean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</a:rPr>
              <a:t>przypomina o konieczności przeniesienia odpowiedzi na kartę.</a:t>
            </a:r>
          </a:p>
          <a:p>
            <a:pPr marL="609600" indent="-609600" eaLnBrk="1" hangingPunct="1">
              <a:buFontTx/>
              <a:buAutoNum type="arabicPeriod"/>
              <a:defRPr/>
            </a:pPr>
            <a:endParaRPr lang="pl-PL" altLang="pl-PL" sz="2000" b="1" dirty="0" smtClean="0">
              <a:solidFill>
                <a:schemeClr val="accent6">
                  <a:lumMod val="75000"/>
                </a:schemeClr>
              </a:solidFill>
              <a:latin typeface="Verdana" panose="020B0604030504040204" pitchFamily="34" charset="0"/>
            </a:endParaRPr>
          </a:p>
          <a:p>
            <a:pPr marL="609600" indent="-609600" eaLnBrk="1" hangingPunct="1">
              <a:buFontTx/>
              <a:buAutoNum type="arabicPeriod"/>
              <a:defRPr/>
            </a:pPr>
            <a:r>
              <a:rPr lang="pl-PL" altLang="pl-PL" sz="2000" b="1" dirty="0" smtClean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</a:rPr>
              <a:t>Przewodniczący ZN ogłasza zakończenie egzaminu.</a:t>
            </a:r>
          </a:p>
          <a:p>
            <a:pPr marL="609600" indent="-609600" eaLnBrk="1" hangingPunct="1">
              <a:buFontTx/>
              <a:buAutoNum type="arabicPeriod" startAt="2"/>
              <a:defRPr/>
            </a:pPr>
            <a:endParaRPr lang="pl-PL" altLang="pl-PL" sz="2000" b="1" dirty="0" smtClean="0">
              <a:solidFill>
                <a:schemeClr val="accent6">
                  <a:lumMod val="75000"/>
                </a:schemeClr>
              </a:solidFill>
              <a:latin typeface="Verdana" panose="020B0604030504040204" pitchFamily="34" charset="0"/>
            </a:endParaRPr>
          </a:p>
          <a:p>
            <a:pPr marL="609600" indent="-609600" eaLnBrk="1" hangingPunct="1">
              <a:buFontTx/>
              <a:buAutoNum type="arabicPeriod" startAt="2"/>
              <a:defRPr/>
            </a:pPr>
            <a:r>
              <a:rPr lang="pl-PL" altLang="pl-PL" sz="2000" b="1" dirty="0" smtClean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</a:rPr>
              <a:t>Zdający zamykają arkusze i odkładają je na brzeg stolika.</a:t>
            </a:r>
          </a:p>
          <a:p>
            <a:pPr marL="609600" indent="-609600" eaLnBrk="1" hangingPunct="1">
              <a:buFontTx/>
              <a:buAutoNum type="arabicPeriod" startAt="2"/>
              <a:defRPr/>
            </a:pPr>
            <a:endParaRPr lang="pl-PL" altLang="pl-PL" sz="2000" b="1" dirty="0" smtClean="0">
              <a:solidFill>
                <a:schemeClr val="accent6">
                  <a:lumMod val="75000"/>
                </a:schemeClr>
              </a:solidFill>
              <a:latin typeface="Verdana" panose="020B0604030504040204" pitchFamily="34" charset="0"/>
            </a:endParaRPr>
          </a:p>
          <a:p>
            <a:pPr marL="609600" indent="-609600" eaLnBrk="1" hangingPunct="1">
              <a:buFontTx/>
              <a:buAutoNum type="arabicPeriod" startAt="2"/>
              <a:defRPr/>
            </a:pPr>
            <a:r>
              <a:rPr lang="pl-PL" altLang="pl-PL" sz="2000" b="1" dirty="0" smtClean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</a:rPr>
              <a:t>Członkowie ZN odbierają arkusze i sprawdzają poprawność kodowania, jeśli nie zrobili tego przed rozpoczęciem egzaminu.</a:t>
            </a:r>
          </a:p>
          <a:p>
            <a:pPr marL="990600" lvl="1" indent="-533400" eaLnBrk="1" hangingPunct="1">
              <a:buFont typeface="Wingdings" panose="05000000000000000000" pitchFamily="2" charset="2"/>
              <a:buNone/>
              <a:defRPr/>
            </a:pPr>
            <a:endParaRPr lang="pl-PL" altLang="pl-PL" sz="2000" dirty="0" smtClean="0">
              <a:solidFill>
                <a:schemeClr val="accent6">
                  <a:lumMod val="75000"/>
                </a:schemeClr>
              </a:solidFill>
              <a:latin typeface="Verdana" panose="020B0604030504040204" pitchFamily="34" charset="0"/>
            </a:endParaRPr>
          </a:p>
          <a:p>
            <a:pPr marL="990600" lvl="1" indent="-533400" eaLnBrk="1" hangingPunct="1">
              <a:buFontTx/>
              <a:buNone/>
              <a:defRPr/>
            </a:pPr>
            <a:r>
              <a:rPr lang="pl-PL" altLang="pl-PL" sz="2000" dirty="0" smtClean="0">
                <a:latin typeface="Verdana" panose="020B0604030504040204" pitchFamily="34" charset="0"/>
              </a:rPr>
              <a:t>	</a:t>
            </a:r>
            <a:endParaRPr lang="pl-PL" altLang="pl-PL" sz="2000" dirty="0" smtClean="0">
              <a:solidFill>
                <a:srgbClr val="FF0000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Prostokąt 1"/>
          <p:cNvSpPr>
            <a:spLocks noChangeArrowheads="1"/>
          </p:cNvSpPr>
          <p:nvPr/>
        </p:nvSpPr>
        <p:spPr bwMode="auto">
          <a:xfrm>
            <a:off x="395288" y="981075"/>
            <a:ext cx="8064500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altLang="pl-PL" sz="2800">
                <a:solidFill>
                  <a:srgbClr val="22228B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Prosimy ze względu </a:t>
            </a:r>
            <a:br>
              <a:rPr lang="pl-PL" altLang="pl-PL" sz="2800">
                <a:solidFill>
                  <a:srgbClr val="22228B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pl-PL" altLang="pl-PL" sz="2800">
                <a:solidFill>
                  <a:srgbClr val="22228B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na panującą epidemię, aby wrażeniami po egzaminie dzielić się między sobą </a:t>
            </a:r>
            <a:br>
              <a:rPr lang="pl-PL" altLang="pl-PL" sz="2800">
                <a:solidFill>
                  <a:srgbClr val="22228B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pl-PL" altLang="pl-PL" sz="2800">
                <a:solidFill>
                  <a:srgbClr val="22228B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z wykorzystaniem mediów społecznościowych, komunikatorów, telefonicznie, a unikać spotkań </a:t>
            </a:r>
            <a:br>
              <a:rPr lang="pl-PL" altLang="pl-PL" sz="2800">
                <a:solidFill>
                  <a:srgbClr val="22228B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pl-PL" altLang="pl-PL" sz="2800">
                <a:solidFill>
                  <a:srgbClr val="22228B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 grupie, np. przy wejściu do szkoły.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Prostokąt 1"/>
          <p:cNvSpPr>
            <a:spLocks noChangeArrowheads="1"/>
          </p:cNvSpPr>
          <p:nvPr/>
        </p:nvSpPr>
        <p:spPr bwMode="auto">
          <a:xfrm>
            <a:off x="468313" y="1916113"/>
            <a:ext cx="84963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pl-PL" altLang="pl-PL" sz="2400">
                <a:solidFill>
                  <a:srgbClr val="16165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Należy poinformować komisję egzaminacyjną  </a:t>
            </a:r>
            <a:br>
              <a:rPr lang="pl-PL" altLang="pl-PL" sz="2400">
                <a:solidFill>
                  <a:srgbClr val="16165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pl-PL" altLang="pl-PL" sz="2400">
                <a:solidFill>
                  <a:srgbClr val="16165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 swoim schorzeniu (np. alergia), którego objawami mogą być kaszel, katar lub łzawienie.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pole tekstowe 2"/>
          <p:cNvSpPr txBox="1">
            <a:spLocks noChangeArrowheads="1"/>
          </p:cNvSpPr>
          <p:nvPr/>
        </p:nvSpPr>
        <p:spPr bwMode="auto">
          <a:xfrm>
            <a:off x="323850" y="1773238"/>
            <a:ext cx="8640763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altLang="pl-PL" sz="2800">
                <a:solidFill>
                  <a:srgbClr val="00339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Osoby, które przystępują do dwóch egzaminów jednego dnia, mogą w czasie przerwy opuścić budynek szkoły albo oczekiwać na terenie szkoły na rozpoczęcie kolejnego egzaminu danego dnia, jeżeli zapewniona jest odpowiednia do tego celu przestrzeń.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ytuł 1"/>
          <p:cNvSpPr>
            <a:spLocks noGrp="1"/>
          </p:cNvSpPr>
          <p:nvPr>
            <p:ph type="title"/>
          </p:nvPr>
        </p:nvSpPr>
        <p:spPr>
          <a:xfrm>
            <a:off x="685800" y="58738"/>
            <a:ext cx="7772400" cy="1066800"/>
          </a:xfrm>
        </p:spPr>
        <p:txBody>
          <a:bodyPr/>
          <a:lstStyle/>
          <a:p>
            <a:r>
              <a:rPr lang="pl-PL" altLang="pl-PL" sz="2400" b="1" smtClean="0">
                <a:solidFill>
                  <a:srgbClr val="00664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Opuszczenie sali egzaminacyjnej przed upływem czasu.</a:t>
            </a:r>
          </a:p>
        </p:txBody>
      </p:sp>
      <p:sp>
        <p:nvSpPr>
          <p:cNvPr id="71683" name="pole tekstowe 2"/>
          <p:cNvSpPr txBox="1">
            <a:spLocks noChangeArrowheads="1"/>
          </p:cNvSpPr>
          <p:nvPr/>
        </p:nvSpPr>
        <p:spPr bwMode="auto">
          <a:xfrm>
            <a:off x="15875" y="1341438"/>
            <a:ext cx="9128125" cy="523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altLang="pl-PL" sz="2200">
                <a:solidFill>
                  <a:srgbClr val="22228B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Jeśli ukończysz pracę przed czasem, możesz opuścić salę za zgodą zespołu nadzorującego</a:t>
            </a:r>
            <a:r>
              <a:rPr lang="pl-PL" altLang="pl-PL" sz="2200">
                <a:solidFill>
                  <a:srgbClr val="1919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l-PL" altLang="pl-PL" sz="220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najpóźniej</a:t>
            </a:r>
            <a:r>
              <a:rPr lang="pl-PL" altLang="pl-PL" sz="2200">
                <a:solidFill>
                  <a:srgbClr val="1919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l-PL" altLang="pl-PL" sz="2200">
                <a:solidFill>
                  <a:srgbClr val="22228B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na 15 min. przed wyznaczonym czasem, ale </a:t>
            </a:r>
            <a:r>
              <a:rPr lang="pl-PL" altLang="pl-PL" sz="220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nie wcześniej </a:t>
            </a:r>
            <a:r>
              <a:rPr lang="pl-PL" altLang="pl-PL" sz="2200">
                <a:solidFill>
                  <a:srgbClr val="22228B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niż godzinę po rozpoczęciu egzaminu. </a:t>
            </a:r>
          </a:p>
          <a:p>
            <a:r>
              <a:rPr lang="pl-PL" altLang="pl-PL" sz="2200">
                <a:solidFill>
                  <a:srgbClr val="22228B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 ciągu ostatnich 15 minut nie wolno opuszczać sali.</a:t>
            </a:r>
          </a:p>
          <a:p>
            <a:pPr algn="ctr"/>
            <a:endParaRPr lang="pl-PL" altLang="pl-PL" sz="2400">
              <a:latin typeface="Times New Roman" pitchFamily="18" charset="0"/>
            </a:endParaRPr>
          </a:p>
          <a:p>
            <a:pPr algn="ctr"/>
            <a:endParaRPr lang="pl-PL" altLang="pl-PL" sz="2400">
              <a:latin typeface="Times New Roman" pitchFamily="18" charset="0"/>
            </a:endParaRPr>
          </a:p>
          <a:p>
            <a:r>
              <a:rPr lang="pl-PL" altLang="pl-PL" sz="220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Zamiar opuszczenia sali zgłoś zespołowi nadzorującemu przez podniesienie ręki, zamknij arkusz i odłóż go </a:t>
            </a:r>
            <a:br>
              <a:rPr lang="pl-PL" altLang="pl-PL" sz="220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pl-PL" altLang="pl-PL" sz="220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na brzeg stolika. </a:t>
            </a:r>
          </a:p>
          <a:p>
            <a:endParaRPr lang="pl-PL" altLang="pl-PL" sz="220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pl-PL" altLang="pl-PL" sz="220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 otrzymaniu pozwolenia na opuszczenie sali możesz wyjść. </a:t>
            </a:r>
          </a:p>
          <a:p>
            <a:endParaRPr lang="pl-PL" altLang="pl-PL" sz="220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pl-PL" altLang="pl-PL" sz="220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Pamiętaj, aby nie zakłócać pracy pozostałym piszącym.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/>
          <p:cNvSpPr txBox="1"/>
          <p:nvPr/>
        </p:nvSpPr>
        <p:spPr>
          <a:xfrm>
            <a:off x="215900" y="115888"/>
            <a:ext cx="8785225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l-PL" sz="24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Przerwanie egzaminu z przyczyn losowych</a:t>
            </a:r>
          </a:p>
        </p:txBody>
      </p:sp>
      <p:sp>
        <p:nvSpPr>
          <p:cNvPr id="73731" name="pole tekstowe 3"/>
          <p:cNvSpPr txBox="1">
            <a:spLocks noChangeArrowheads="1"/>
          </p:cNvSpPr>
          <p:nvPr/>
        </p:nvSpPr>
        <p:spPr bwMode="auto">
          <a:xfrm>
            <a:off x="215900" y="1700213"/>
            <a:ext cx="8785225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altLang="pl-PL" sz="22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Jeżeli egzamin został przerwany z przyczyn losowych, zdający może ubiegać się o przyznanie prawa </a:t>
            </a:r>
            <a:br>
              <a:rPr lang="pl-PL" altLang="pl-PL" sz="22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pl-PL" altLang="pl-PL" sz="22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do przystąpienia do egzaminu w terminie dodatkowym, po przedstawieniu przez zdającego lub jego rodziców </a:t>
            </a:r>
            <a:r>
              <a:rPr lang="pl-PL" altLang="pl-PL" sz="220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udokumentowanego</a:t>
            </a:r>
            <a:r>
              <a:rPr lang="pl-PL" altLang="pl-PL" sz="22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wniosku </a:t>
            </a:r>
            <a:br>
              <a:rPr lang="pl-PL" altLang="pl-PL" sz="22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pl-PL" altLang="pl-PL" sz="22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 tej sprawie.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215900" y="115888"/>
            <a:ext cx="8785225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l-PL" sz="24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Termin dodatkowy</a:t>
            </a:r>
          </a:p>
        </p:txBody>
      </p:sp>
      <p:sp>
        <p:nvSpPr>
          <p:cNvPr id="75779" name="pole tekstowe 2"/>
          <p:cNvSpPr txBox="1">
            <a:spLocks noChangeArrowheads="1"/>
          </p:cNvSpPr>
          <p:nvPr/>
        </p:nvSpPr>
        <p:spPr bwMode="auto">
          <a:xfrm>
            <a:off x="241300" y="692150"/>
            <a:ext cx="8785225" cy="594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altLang="pl-PL" sz="2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Zdający, który z przyczyn losowych lub zdrowotnych </a:t>
            </a:r>
            <a:br>
              <a:rPr lang="pl-PL" altLang="pl-PL" sz="2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pl-PL" altLang="pl-PL" sz="2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nie mógł zgłosić się na egzamin w wyznaczonym terminie, może ubiegać się o przystąpienie do egzaminu w terminie dodatkowym w lipcu. </a:t>
            </a:r>
          </a:p>
          <a:p>
            <a:endParaRPr lang="pl-PL" altLang="pl-PL" sz="200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pl-PL" altLang="pl-PL" sz="200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 takim przypadku należy:</a:t>
            </a:r>
          </a:p>
          <a:p>
            <a:endParaRPr lang="pl-PL" altLang="pl-PL" sz="200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pl-PL" altLang="pl-PL" sz="2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złożyć wniosek </a:t>
            </a:r>
            <a:r>
              <a:rPr lang="pl-PL" altLang="pl-PL" sz="2000" u="sng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do dyrektora szkoły</a:t>
            </a:r>
            <a:r>
              <a:rPr lang="pl-PL" altLang="pl-PL" sz="2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w której absolwent </a:t>
            </a:r>
            <a:br>
              <a:rPr lang="pl-PL" altLang="pl-PL" sz="2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pl-PL" altLang="pl-PL" sz="2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przystępuje do egzaminu maturalnego, </a:t>
            </a:r>
            <a:r>
              <a:rPr lang="pl-PL" altLang="pl-PL" sz="200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nie później niż </a:t>
            </a:r>
            <a:br>
              <a:rPr lang="pl-PL" altLang="pl-PL" sz="200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pl-PL" altLang="pl-PL" sz="200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w dniu</a:t>
            </a:r>
            <a:r>
              <a:rPr lang="pl-PL" altLang="pl-PL" sz="2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w którym odbywa się egzamin maturalny </a:t>
            </a:r>
            <a:br>
              <a:rPr lang="pl-PL" altLang="pl-PL" sz="2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pl-PL" altLang="pl-PL" sz="2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z danego przedmiotu. </a:t>
            </a:r>
          </a:p>
          <a:p>
            <a:pPr>
              <a:buFont typeface="Wingdings" pitchFamily="2" charset="2"/>
              <a:buChar char="Ø"/>
            </a:pPr>
            <a:r>
              <a:rPr lang="pl-PL" altLang="pl-PL" sz="2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wniosek powinien być uzasadniony i udokumentowany.</a:t>
            </a:r>
          </a:p>
          <a:p>
            <a:pPr>
              <a:buFont typeface="Wingdings" pitchFamily="2" charset="2"/>
              <a:buChar char="Ø"/>
            </a:pPr>
            <a:r>
              <a:rPr lang="pl-PL" altLang="pl-PL" sz="2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do OKE wniosek przesyła dyrektor szkoły.</a:t>
            </a:r>
          </a:p>
          <a:p>
            <a:pPr>
              <a:buFont typeface="Wingdings" pitchFamily="2" charset="2"/>
              <a:buChar char="Ø"/>
            </a:pPr>
            <a:r>
              <a:rPr lang="pl-PL" altLang="pl-PL" sz="2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dyrektor OKE rozpatruje wniosek w terminie 2 dni </a:t>
            </a:r>
            <a:br>
              <a:rPr lang="pl-PL" altLang="pl-PL" sz="2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pl-PL" altLang="pl-PL" sz="2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od dnia jego otrzymania. Rozstrzygnięcie dyrektora </a:t>
            </a:r>
            <a:br>
              <a:rPr lang="pl-PL" altLang="pl-PL" sz="2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pl-PL" altLang="pl-PL" sz="2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OKE jest ostateczne.</a:t>
            </a:r>
          </a:p>
          <a:p>
            <a:pPr>
              <a:buFont typeface="Wingdings" pitchFamily="2" charset="2"/>
              <a:buChar char="Ø"/>
            </a:pPr>
            <a:r>
              <a:rPr lang="pl-PL" altLang="pl-PL" sz="200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wnioski przesłane przez zdających bezpośrednio do OKE nie są rozpatrywane.</a:t>
            </a:r>
          </a:p>
          <a:p>
            <a:endParaRPr lang="pl-PL" altLang="pl-PL" sz="200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pole tekstowe 2"/>
          <p:cNvSpPr txBox="1">
            <a:spLocks noChangeArrowheads="1"/>
          </p:cNvSpPr>
          <p:nvPr/>
        </p:nvSpPr>
        <p:spPr bwMode="auto">
          <a:xfrm>
            <a:off x="215900" y="115888"/>
            <a:ext cx="87852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altLang="pl-PL" sz="2400">
                <a:solidFill>
                  <a:srgbClr val="00664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Warunki uzyskania świadectwa</a:t>
            </a:r>
          </a:p>
        </p:txBody>
      </p:sp>
      <p:sp>
        <p:nvSpPr>
          <p:cNvPr id="76803" name="pole tekstowe 3"/>
          <p:cNvSpPr txBox="1">
            <a:spLocks noChangeArrowheads="1"/>
          </p:cNvSpPr>
          <p:nvPr/>
        </p:nvSpPr>
        <p:spPr bwMode="auto">
          <a:xfrm>
            <a:off x="382588" y="1773238"/>
            <a:ext cx="8785225" cy="347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altLang="pl-PL" sz="2000">
                <a:solidFill>
                  <a:srgbClr val="22228B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Warunkiem otrzymania świadectwa jest:</a:t>
            </a:r>
          </a:p>
          <a:p>
            <a:r>
              <a:rPr lang="pl-PL" altLang="pl-PL" sz="2000">
                <a:solidFill>
                  <a:srgbClr val="22228B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>
              <a:buFont typeface="Times New Roman" pitchFamily="18" charset="0"/>
              <a:buAutoNum type="arabicPeriod"/>
            </a:pPr>
            <a:r>
              <a:rPr lang="pl-PL" altLang="pl-PL" sz="2000">
                <a:solidFill>
                  <a:srgbClr val="22228B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uzyskanie co najmniej 30% punktów z wszystkich przedmiotów w części obowiązkowej (w bieżącej sesji tylko część pisemna) oraz </a:t>
            </a:r>
            <a:br>
              <a:rPr lang="pl-PL" altLang="pl-PL" sz="2000">
                <a:solidFill>
                  <a:srgbClr val="22228B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pl-PL" altLang="pl-PL" sz="2000">
              <a:solidFill>
                <a:srgbClr val="22228B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Times New Roman" pitchFamily="18" charset="0"/>
              <a:buAutoNum type="arabicPeriod"/>
            </a:pPr>
            <a:r>
              <a:rPr lang="pl-PL" altLang="pl-PL" sz="2000">
                <a:solidFill>
                  <a:srgbClr val="22228B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przystąpienie do przynajmniej 1 egzaminu dodatkowego na poziomie rozszerzonym.</a:t>
            </a:r>
          </a:p>
          <a:p>
            <a:pPr>
              <a:buFontTx/>
              <a:buAutoNum type="arabicPeriod"/>
            </a:pPr>
            <a:endParaRPr lang="pl-PL" altLang="pl-PL" sz="200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pl-PL" altLang="pl-PL" sz="200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Żaden z tych egzaminów nie może być unieważniony</a:t>
            </a:r>
          </a:p>
          <a:p>
            <a:endParaRPr lang="pl-PL" altLang="pl-PL" sz="2000">
              <a:solidFill>
                <a:srgbClr val="16165D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ytuł 1"/>
          <p:cNvSpPr>
            <a:spLocks noGrp="1"/>
          </p:cNvSpPr>
          <p:nvPr>
            <p:ph type="title"/>
          </p:nvPr>
        </p:nvSpPr>
        <p:spPr>
          <a:xfrm>
            <a:off x="652463" y="188913"/>
            <a:ext cx="7772400" cy="719137"/>
          </a:xfrm>
        </p:spPr>
        <p:txBody>
          <a:bodyPr/>
          <a:lstStyle/>
          <a:p>
            <a:r>
              <a:rPr lang="pl-PL" altLang="pl-PL" sz="2400" b="1" smtClean="0">
                <a:solidFill>
                  <a:srgbClr val="00664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Warunki uzyskania świadectwa</a:t>
            </a:r>
          </a:p>
        </p:txBody>
      </p:sp>
      <p:sp>
        <p:nvSpPr>
          <p:cNvPr id="77827" name="Symbol zastępczy zawartości 2"/>
          <p:cNvSpPr>
            <a:spLocks noGrp="1"/>
          </p:cNvSpPr>
          <p:nvPr>
            <p:ph idx="1"/>
          </p:nvPr>
        </p:nvSpPr>
        <p:spPr>
          <a:xfrm>
            <a:off x="107950" y="836613"/>
            <a:ext cx="9009063" cy="6121400"/>
          </a:xfrm>
        </p:spPr>
        <p:txBody>
          <a:bodyPr/>
          <a:lstStyle/>
          <a:p>
            <a:pPr marL="457200" indent="-457200">
              <a:lnSpc>
                <a:spcPct val="150000"/>
              </a:lnSpc>
              <a:buFont typeface="Times New Roman" pitchFamily="18" charset="0"/>
              <a:buAutoNum type="arabicPeriod" startAt="3"/>
            </a:pPr>
            <a:r>
              <a:rPr lang="pl-PL" altLang="pl-PL" sz="2000" b="1" smtClean="0">
                <a:solidFill>
                  <a:srgbClr val="16165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 bieżącej sesji istnieje możliwość przystąpienia </a:t>
            </a:r>
            <a:br>
              <a:rPr lang="pl-PL" altLang="pl-PL" sz="2000" b="1" smtClean="0">
                <a:solidFill>
                  <a:srgbClr val="16165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pl-PL" altLang="pl-PL" sz="2000" b="1" smtClean="0">
                <a:solidFill>
                  <a:srgbClr val="16165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do egzaminów ustnych dla osób, które muszą przedstawić wynik egzaminu w postępowaniu rekrutacyjnym </a:t>
            </a:r>
            <a:br>
              <a:rPr lang="pl-PL" altLang="pl-PL" sz="2000" b="1" smtClean="0">
                <a:solidFill>
                  <a:srgbClr val="16165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pl-PL" altLang="pl-PL" sz="2000" b="1" smtClean="0">
                <a:solidFill>
                  <a:srgbClr val="16165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na uczelnię zagraniczną lub wynika to z postanowień </a:t>
            </a:r>
            <a:br>
              <a:rPr lang="pl-PL" altLang="pl-PL" sz="2000" b="1" smtClean="0">
                <a:solidFill>
                  <a:srgbClr val="16165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pl-PL" altLang="pl-PL" sz="2000" b="1" smtClean="0">
                <a:solidFill>
                  <a:srgbClr val="16165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 umowach międzynarodowych. W takim przypadku należy złożyć do dyrektora szkoły </a:t>
            </a:r>
            <a:r>
              <a:rPr lang="pl-PL" altLang="pl-PL" sz="2000" b="1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oświadczenie do 25 maja (Załącznik 28) </a:t>
            </a:r>
            <a:r>
              <a:rPr lang="pl-PL" altLang="pl-PL" sz="2000" b="1" smtClean="0">
                <a:solidFill>
                  <a:srgbClr val="16165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 przedłożyć odpowiednie dokumenty </a:t>
            </a:r>
            <a:br>
              <a:rPr lang="pl-PL" altLang="pl-PL" sz="2000" b="1" smtClean="0">
                <a:solidFill>
                  <a:srgbClr val="16165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pl-PL" altLang="pl-PL" sz="2000" b="1" smtClean="0">
                <a:solidFill>
                  <a:srgbClr val="16165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 konieczności przedstawienia wyniku z części ustnej egzaminu maturalnego w postępowaniu rekrutacyjnym </a:t>
            </a:r>
            <a:br>
              <a:rPr lang="pl-PL" altLang="pl-PL" sz="2000" b="1" smtClean="0">
                <a:solidFill>
                  <a:srgbClr val="16165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pl-PL" altLang="pl-PL" sz="2000" b="1" smtClean="0">
                <a:solidFill>
                  <a:srgbClr val="16165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na uczelnię zagraniczną wraz z informacją z witryny internetowej uczelni lub przewodnika rekrutacyjnego </a:t>
            </a:r>
            <a:br>
              <a:rPr lang="pl-PL" altLang="pl-PL" sz="2000" b="1" smtClean="0">
                <a:solidFill>
                  <a:srgbClr val="16165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pl-PL" altLang="pl-PL" sz="2000" b="1" smtClean="0">
                <a:solidFill>
                  <a:srgbClr val="16165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 warunkach rekrutacyjnych.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ytuł 1"/>
          <p:cNvSpPr>
            <a:spLocks noGrp="1"/>
          </p:cNvSpPr>
          <p:nvPr>
            <p:ph type="title"/>
          </p:nvPr>
        </p:nvSpPr>
        <p:spPr>
          <a:xfrm>
            <a:off x="684213" y="47625"/>
            <a:ext cx="7772400" cy="549275"/>
          </a:xfrm>
        </p:spPr>
        <p:txBody>
          <a:bodyPr/>
          <a:lstStyle/>
          <a:p>
            <a:r>
              <a:rPr lang="pl-PL" altLang="pl-PL" sz="2400" b="1" smtClean="0">
                <a:solidFill>
                  <a:srgbClr val="00664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Wgląd do pracy</a:t>
            </a:r>
          </a:p>
        </p:txBody>
      </p:sp>
      <p:sp>
        <p:nvSpPr>
          <p:cNvPr id="79875" name="Symbol zastępczy zawartości 2"/>
          <p:cNvSpPr>
            <a:spLocks noGrp="1"/>
          </p:cNvSpPr>
          <p:nvPr>
            <p:ph idx="1"/>
          </p:nvPr>
        </p:nvSpPr>
        <p:spPr>
          <a:xfrm>
            <a:off x="0" y="1052513"/>
            <a:ext cx="9144000" cy="5616575"/>
          </a:xfrm>
        </p:spPr>
        <p:txBody>
          <a:bodyPr/>
          <a:lstStyle/>
          <a:p>
            <a:r>
              <a:rPr lang="pl-PL" altLang="pl-PL" sz="1800" b="1" smtClean="0">
                <a:solidFill>
                  <a:srgbClr val="22228B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Absolwent ma prawo wglądu do sprawdzonej i ocenionej swojej pracy egzaminacyjnej, w miejscu i czasie wskazanym przez dyrektora OKE, wciągu 6 miesięcy od dnia wydania przez OKE świadectw dojrzałości, aneksów i zaświadczeń o wynikach egzaminu maturalnego.</a:t>
            </a:r>
          </a:p>
          <a:p>
            <a:endParaRPr lang="pl-PL" altLang="pl-PL" sz="800" b="1" smtClean="0">
              <a:solidFill>
                <a:srgbClr val="22228B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pl-PL" altLang="pl-PL" sz="1800" b="1" smtClean="0">
                <a:solidFill>
                  <a:srgbClr val="22228B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Absolwent może zwrócić się z wnioskiem o weryfikację sumy punktów. </a:t>
            </a:r>
          </a:p>
          <a:p>
            <a:endParaRPr lang="pl-PL" altLang="pl-PL" sz="800" b="1" smtClean="0">
              <a:solidFill>
                <a:srgbClr val="22228B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pl-PL" altLang="pl-PL" sz="1800" b="1" smtClean="0">
                <a:solidFill>
                  <a:srgbClr val="22228B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Dyrektor OKE informuje pisemnie absolwenta o wyniku weryfikacji sumy punktów.</a:t>
            </a:r>
          </a:p>
          <a:p>
            <a:endParaRPr lang="pl-PL" altLang="pl-PL" sz="800" b="1" smtClean="0">
              <a:solidFill>
                <a:srgbClr val="22228B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pl-PL" altLang="pl-PL" sz="1800" b="1" smtClean="0">
                <a:solidFill>
                  <a:srgbClr val="22228B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Absolwent może wnieść odwołanie od wyniku weryfikacji sumy punktów z części pisemnej egzaminu maturalnego do Kolegium Arbitrażu Egzaminacyjnego, za pośrednictwem dyrektora OKE, </a:t>
            </a:r>
            <a:br>
              <a:rPr lang="pl-PL" altLang="pl-PL" sz="1800" b="1" smtClean="0">
                <a:solidFill>
                  <a:srgbClr val="22228B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pl-PL" altLang="pl-PL" sz="1800" b="1" smtClean="0">
                <a:solidFill>
                  <a:srgbClr val="22228B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 terminie </a:t>
            </a:r>
            <a:r>
              <a:rPr lang="pl-PL" altLang="pl-PL" sz="1800" b="1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5 dni </a:t>
            </a:r>
            <a:r>
              <a:rPr lang="pl-PL" altLang="pl-PL" sz="1800" b="1" smtClean="0">
                <a:solidFill>
                  <a:srgbClr val="22228B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od dnia otrzymania informacji o wyniku weryfikacji sumy punktów.</a:t>
            </a:r>
          </a:p>
          <a:p>
            <a:endParaRPr lang="pl-PL" altLang="pl-PL" sz="800" b="1" smtClean="0">
              <a:solidFill>
                <a:srgbClr val="22228B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pl-PL" altLang="pl-PL" sz="1800" b="1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Rozstrzygnięcie Kolegium Arbitrażu Egzaminacyjnego jest ostateczne.</a:t>
            </a:r>
            <a:endParaRPr lang="pl-PL" altLang="pl-PL" sz="1800" b="1" smtClean="0">
              <a:solidFill>
                <a:srgbClr val="22228B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215900" y="115888"/>
            <a:ext cx="8785225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l-PL" sz="24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Termin poprawkowy</a:t>
            </a:r>
          </a:p>
        </p:txBody>
      </p:sp>
      <p:sp>
        <p:nvSpPr>
          <p:cNvPr id="80899" name="pole tekstowe 2"/>
          <p:cNvSpPr txBox="1">
            <a:spLocks noChangeArrowheads="1"/>
          </p:cNvSpPr>
          <p:nvPr/>
        </p:nvSpPr>
        <p:spPr bwMode="auto">
          <a:xfrm>
            <a:off x="107950" y="561975"/>
            <a:ext cx="9036050" cy="544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altLang="pl-PL" sz="2000">
                <a:solidFill>
                  <a:srgbClr val="22228B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Do sesji poprawkowej we wrześniu może przystąpić zdający, który</a:t>
            </a:r>
            <a:r>
              <a:rPr lang="pl-PL" altLang="pl-PL" sz="2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l-PL" altLang="pl-PL" sz="200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był obecny </a:t>
            </a:r>
            <a:r>
              <a:rPr lang="pl-PL" altLang="pl-PL" sz="2000">
                <a:solidFill>
                  <a:srgbClr val="22228B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na wszystkich wymaganych egzaminach obowiązkowych i przynajmniej 1 dodatkowym oraz z jednego egzaminu obowiązkowego nie osiągnął progu 30%.</a:t>
            </a:r>
          </a:p>
          <a:p>
            <a:endParaRPr lang="pl-PL" altLang="pl-PL" sz="1200">
              <a:solidFill>
                <a:srgbClr val="22228B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pl-PL" altLang="pl-PL" sz="2000">
                <a:solidFill>
                  <a:srgbClr val="22228B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Egzamin poprawkowy dotyczy tylko przedmiotów obowiązkowych.</a:t>
            </a:r>
          </a:p>
          <a:p>
            <a:endParaRPr lang="pl-PL" altLang="pl-PL" sz="1200">
              <a:solidFill>
                <a:srgbClr val="22228B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pl-PL" altLang="pl-PL" sz="2000">
                <a:solidFill>
                  <a:srgbClr val="22228B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 sesji poprawkowej nie można podwyższać wyników egzaminów dodatkowych.</a:t>
            </a:r>
          </a:p>
          <a:p>
            <a:endParaRPr lang="pl-PL" altLang="pl-PL" sz="120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pl-PL" altLang="pl-PL" sz="2000">
                <a:solidFill>
                  <a:srgbClr val="22228B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Zdającemu, który nie był obecny na przynajmniej 1 egzaminie dodatkowym, </a:t>
            </a:r>
            <a:r>
              <a:rPr lang="pl-PL" altLang="pl-PL" sz="200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nie przysługuje </a:t>
            </a:r>
            <a:r>
              <a:rPr lang="pl-PL" altLang="pl-PL" sz="2000">
                <a:solidFill>
                  <a:srgbClr val="22228B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sesja poprawkowa (nie dotyczy egzaminu w starej formule).</a:t>
            </a:r>
          </a:p>
          <a:p>
            <a:endParaRPr lang="pl-PL" altLang="pl-PL" sz="1200">
              <a:solidFill>
                <a:srgbClr val="22228B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pl-PL" altLang="pl-PL" sz="2000">
                <a:solidFill>
                  <a:srgbClr val="22228B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Oświadczenie o zamiarze przystąpienia do sesji poprawkowej należy złożyć do dyrektora szkoły w terminie 3 dni od daty ogłoszenia wyników. W sytuacjach szczególnych - nie później niż do 18 sierpnia.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215900" y="115888"/>
            <a:ext cx="8785225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l-PL" sz="24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Kolejne sesje</a:t>
            </a:r>
          </a:p>
        </p:txBody>
      </p:sp>
      <p:sp>
        <p:nvSpPr>
          <p:cNvPr id="81923" name="pole tekstowe 2"/>
          <p:cNvSpPr txBox="1">
            <a:spLocks noChangeArrowheads="1"/>
          </p:cNvSpPr>
          <p:nvPr/>
        </p:nvSpPr>
        <p:spPr bwMode="auto">
          <a:xfrm>
            <a:off x="249238" y="720725"/>
            <a:ext cx="8785225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l-PL" altLang="pl-PL" sz="2000">
                <a:solidFill>
                  <a:srgbClr val="22228B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Zdający, który </a:t>
            </a:r>
            <a:r>
              <a:rPr lang="pl-PL" altLang="pl-PL" sz="200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nie uzyskał </a:t>
            </a:r>
            <a:r>
              <a:rPr lang="pl-PL" altLang="pl-PL" sz="2000">
                <a:solidFill>
                  <a:srgbClr val="22228B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świadectwa maturalnego, może przystąpić do niezdanych egzaminów przez 5 kolejnych lat licząc od października roku, w którym przystąpił po raz pierwszy. Zasady przystępowania do egzaminu w kolejnych latach reguluje ustawa o systemie oświaty i rozporządzenie MEN. </a:t>
            </a:r>
          </a:p>
          <a:p>
            <a:r>
              <a:rPr lang="pl-PL" altLang="pl-PL" sz="200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 kolejnych sesjach, aby otrzymać świadectwo</a:t>
            </a:r>
            <a:r>
              <a:rPr lang="pl-PL" altLang="pl-PL" sz="2000">
                <a:solidFill>
                  <a:srgbClr val="22228B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trzeba będzie przystąpić również do </a:t>
            </a:r>
            <a:r>
              <a:rPr lang="pl-PL" altLang="pl-PL" sz="200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obowiązkowych</a:t>
            </a:r>
            <a:r>
              <a:rPr lang="pl-PL" altLang="pl-PL" sz="2000">
                <a:solidFill>
                  <a:srgbClr val="A5A5E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l-PL" altLang="pl-PL" sz="2000">
                <a:solidFill>
                  <a:srgbClr val="22228B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egzaminów ustnych, </a:t>
            </a:r>
            <a:r>
              <a:rPr lang="pl-PL" altLang="pl-PL" sz="200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których w tym roku nie przeprowadzono</a:t>
            </a:r>
            <a:r>
              <a:rPr lang="pl-PL" altLang="pl-PL" sz="2000">
                <a:solidFill>
                  <a:srgbClr val="22228B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endParaRPr lang="pl-PL" altLang="pl-PL" sz="2000">
              <a:solidFill>
                <a:srgbClr val="22228B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pl-PL" altLang="pl-PL" sz="2000">
                <a:solidFill>
                  <a:srgbClr val="22228B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Każdy zdający może podwyższać wyniki uzyskane </a:t>
            </a:r>
            <a:br>
              <a:rPr lang="pl-PL" altLang="pl-PL" sz="2000">
                <a:solidFill>
                  <a:srgbClr val="22228B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pl-PL" altLang="pl-PL" sz="2000">
                <a:solidFill>
                  <a:srgbClr val="22228B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 poprzednich sesjach i deklarować egzaminy z nowych przedmiotów.</a:t>
            </a:r>
          </a:p>
          <a:p>
            <a:endParaRPr lang="pl-PL" altLang="pl-PL" sz="2000">
              <a:solidFill>
                <a:srgbClr val="22228B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pl-PL" altLang="pl-PL" sz="2000">
                <a:solidFill>
                  <a:srgbClr val="22228B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 jednej sesji można zadeklarować max. 6 przedmiotów dodatkowych.</a:t>
            </a:r>
          </a:p>
          <a:p>
            <a:endParaRPr lang="pl-PL" altLang="pl-PL" sz="2000">
              <a:solidFill>
                <a:srgbClr val="22228B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pl-PL" altLang="pl-PL" sz="2000">
                <a:solidFill>
                  <a:srgbClr val="22228B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Absolwenci, którzy uzyskali świadectwo, mogą bezterminowo podwyższać wyniki i deklarować nowe przedmioty.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333375"/>
            <a:ext cx="7467600" cy="585788"/>
          </a:xfrm>
        </p:spPr>
        <p:txBody>
          <a:bodyPr/>
          <a:lstStyle/>
          <a:p>
            <a:pPr eaLnBrk="1" hangingPunct="1">
              <a:defRPr/>
            </a:pPr>
            <a:r>
              <a:rPr lang="pl-PL" altLang="pl-PL" sz="2400" b="1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</a:rPr>
              <a:t>Uwagi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196975"/>
            <a:ext cx="7772400" cy="4343400"/>
          </a:xfrm>
        </p:spPr>
        <p:txBody>
          <a:bodyPr/>
          <a:lstStyle/>
          <a:p>
            <a:pPr marL="457200" indent="-457200" eaLnBrk="1" hangingPunct="1">
              <a:lnSpc>
                <a:spcPct val="150000"/>
              </a:lnSpc>
              <a:buFontTx/>
              <a:buAutoNum type="arabicPeriod"/>
            </a:pPr>
            <a:r>
              <a:rPr lang="pl-PL" altLang="pl-PL" sz="2000" b="1" smtClean="0">
                <a:solidFill>
                  <a:srgbClr val="22228B"/>
                </a:solidFill>
                <a:latin typeface="Verdana" pitchFamily="34" charset="0"/>
              </a:rPr>
              <a:t>Zdający ma prawo zgłosić zastrzeżenia dotyczące procedury przeprowadzania egzaminu</a:t>
            </a:r>
            <a:r>
              <a:rPr lang="pl-PL" altLang="pl-PL" sz="2000" smtClean="0">
                <a:latin typeface="Verdana" pitchFamily="34" charset="0"/>
              </a:rPr>
              <a:t> </a:t>
            </a:r>
            <a:r>
              <a:rPr lang="pl-PL" altLang="pl-PL" sz="2000" b="1" u="sng" smtClean="0">
                <a:solidFill>
                  <a:srgbClr val="FF0000"/>
                </a:solidFill>
                <a:latin typeface="Verdana" pitchFamily="34" charset="0"/>
              </a:rPr>
              <a:t>w ciągu 2 dni </a:t>
            </a:r>
            <a:r>
              <a:rPr lang="pl-PL" altLang="pl-PL" sz="2000" b="1" smtClean="0">
                <a:solidFill>
                  <a:srgbClr val="22228B"/>
                </a:solidFill>
                <a:latin typeface="Verdana" pitchFamily="34" charset="0"/>
              </a:rPr>
              <a:t>od daty tego egzaminu.</a:t>
            </a:r>
          </a:p>
          <a:p>
            <a:pPr marL="457200" indent="-457200" eaLnBrk="1" hangingPunct="1">
              <a:lnSpc>
                <a:spcPct val="150000"/>
              </a:lnSpc>
              <a:buFontTx/>
              <a:buAutoNum type="arabicPeriod"/>
            </a:pPr>
            <a:r>
              <a:rPr lang="pl-PL" altLang="pl-PL" sz="2000" b="1" smtClean="0">
                <a:solidFill>
                  <a:srgbClr val="22228B"/>
                </a:solidFill>
                <a:latin typeface="Verdana" pitchFamily="34" charset="0"/>
              </a:rPr>
              <a:t>Zastrzeżenia składa się na piśmie do Dyrektora OKE.</a:t>
            </a:r>
          </a:p>
          <a:p>
            <a:pPr marL="457200" indent="-457200" eaLnBrk="1" hangingPunct="1">
              <a:lnSpc>
                <a:spcPct val="150000"/>
              </a:lnSpc>
              <a:buFontTx/>
              <a:buAutoNum type="arabicPeriod"/>
            </a:pPr>
            <a:r>
              <a:rPr lang="pl-PL" altLang="pl-PL" sz="2000" b="1" smtClean="0">
                <a:solidFill>
                  <a:srgbClr val="22228B"/>
                </a:solidFill>
                <a:latin typeface="Verdana" pitchFamily="34" charset="0"/>
              </a:rPr>
              <a:t>Od rozstrzygnięcia Dyrektora OKE przysługuje odwołanie do Dyrektora CKE, składane za pośrednictwem OKE, w terminie </a:t>
            </a:r>
            <a:r>
              <a:rPr lang="pl-PL" altLang="pl-PL" sz="2000" b="1" smtClean="0">
                <a:solidFill>
                  <a:srgbClr val="FF0000"/>
                </a:solidFill>
                <a:latin typeface="Verdana" pitchFamily="34" charset="0"/>
              </a:rPr>
              <a:t>2 dni </a:t>
            </a:r>
            <a:r>
              <a:rPr lang="pl-PL" altLang="pl-PL" sz="2000" b="1" smtClean="0">
                <a:solidFill>
                  <a:srgbClr val="22228B"/>
                </a:solidFill>
                <a:latin typeface="Verdana" pitchFamily="34" charset="0"/>
              </a:rPr>
              <a:t>od dnia </a:t>
            </a:r>
            <a:r>
              <a:rPr lang="pl-PL" altLang="pl-PL" sz="2000" b="1" smtClean="0">
                <a:solidFill>
                  <a:srgbClr val="22228B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otrzymania informacji o wyniku rozstrzygnięcia.</a:t>
            </a:r>
          </a:p>
          <a:p>
            <a:pPr marL="457200" indent="-457200" eaLnBrk="1" hangingPunct="1">
              <a:lnSpc>
                <a:spcPct val="150000"/>
              </a:lnSpc>
              <a:buFontTx/>
              <a:buAutoNum type="arabicPeriod"/>
            </a:pPr>
            <a:r>
              <a:rPr lang="pl-PL" altLang="pl-PL" sz="2000" b="1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Rozstrzygnięcie Dyrektora CKE jest ostateczne.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Obraz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6300" y="0"/>
            <a:ext cx="4851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pole tekstowe 1"/>
          <p:cNvSpPr txBox="1">
            <a:spLocks noChangeArrowheads="1"/>
          </p:cNvSpPr>
          <p:nvPr/>
        </p:nvSpPr>
        <p:spPr bwMode="auto">
          <a:xfrm>
            <a:off x="0" y="26988"/>
            <a:ext cx="9144000" cy="627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altLang="pl-PL" sz="1800">
                <a:solidFill>
                  <a:srgbClr val="22228B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 przypadku stwierdzenia przez egzaminatora niesamodzielnego rozwiązania zadań przez absolwenta, udostępnienia rozwiązań innemu absolwentowi lub korzystania z rozwiązań innego absolwenta – dyrektor OKE przekazuje absolwentowi, za pośrednictwem dyrektora szkoły, pisemną informację o zamiarze unieważnienia mu egzaminu maturalnego z danego przedmiotu.</a:t>
            </a:r>
          </a:p>
          <a:p>
            <a:endParaRPr lang="pl-PL" altLang="pl-PL" sz="1800">
              <a:solidFill>
                <a:srgbClr val="22228B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pl-PL" altLang="pl-PL" sz="1800">
                <a:solidFill>
                  <a:srgbClr val="22228B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Absolwent ma prawo złożyć wniosek o wgląd do dokumentacji, </a:t>
            </a:r>
            <a:br>
              <a:rPr lang="pl-PL" altLang="pl-PL" sz="1800">
                <a:solidFill>
                  <a:srgbClr val="22228B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pl-PL" altLang="pl-PL" sz="1800">
                <a:solidFill>
                  <a:srgbClr val="22228B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na podstawie której dyrektor OKE zamierza unieważnić egzamin. </a:t>
            </a:r>
          </a:p>
          <a:p>
            <a:endParaRPr lang="pl-PL" altLang="pl-PL" sz="1800">
              <a:solidFill>
                <a:srgbClr val="22228B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pl-PL" altLang="pl-PL" sz="1800">
                <a:solidFill>
                  <a:srgbClr val="22228B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Wniosek składa się do dyrektora OKE w terminie </a:t>
            </a:r>
            <a:r>
              <a:rPr lang="pl-PL" altLang="pl-PL" sz="180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 dni </a:t>
            </a:r>
            <a:r>
              <a:rPr lang="pl-PL" altLang="pl-PL" sz="1800">
                <a:solidFill>
                  <a:srgbClr val="22228B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roboczych </a:t>
            </a:r>
            <a:br>
              <a:rPr lang="pl-PL" altLang="pl-PL" sz="1800">
                <a:solidFill>
                  <a:srgbClr val="22228B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pl-PL" altLang="pl-PL" sz="1800">
                <a:solidFill>
                  <a:srgbClr val="22228B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od dnia otrzymania informacji. </a:t>
            </a:r>
          </a:p>
          <a:p>
            <a:endParaRPr lang="pl-PL" altLang="pl-PL" sz="1800">
              <a:solidFill>
                <a:srgbClr val="22228B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pl-PL" altLang="pl-PL" sz="1800">
                <a:solidFill>
                  <a:srgbClr val="22228B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Dyrektor OKE rozstrzyga o unieważnieniu egzaminu maturalnego </a:t>
            </a:r>
            <a:br>
              <a:rPr lang="pl-PL" altLang="pl-PL" sz="1800">
                <a:solidFill>
                  <a:srgbClr val="22228B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pl-PL" altLang="pl-PL" sz="1800">
                <a:solidFill>
                  <a:srgbClr val="22228B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z danego przedmiotu. </a:t>
            </a:r>
          </a:p>
          <a:p>
            <a:endParaRPr lang="pl-PL" altLang="pl-PL" sz="1800">
              <a:solidFill>
                <a:srgbClr val="22228B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pl-PL" altLang="pl-PL" sz="1800">
                <a:solidFill>
                  <a:srgbClr val="22228B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Absolwent w terminie </a:t>
            </a:r>
            <a:r>
              <a:rPr lang="pl-PL" altLang="pl-PL" sz="180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 dni </a:t>
            </a:r>
            <a:r>
              <a:rPr lang="pl-PL" altLang="pl-PL" sz="1800">
                <a:solidFill>
                  <a:srgbClr val="22228B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roboczych od dnia otrzymania informacji o unieważnieniu, może wnieść do dyrektora CKE, za pośrednictwem dyrektora OKE, zastrzeżenia do rozstrzygnięcia dyrektora OKE.</a:t>
            </a:r>
          </a:p>
          <a:p>
            <a:r>
              <a:rPr lang="pl-PL" altLang="pl-PL" sz="2000"/>
              <a:t> </a:t>
            </a:r>
          </a:p>
          <a:p>
            <a:r>
              <a:rPr lang="pl-PL" altLang="pl-PL" sz="200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Rozstrzygnięcie Dyrektora CKE jest ostateczne.</a:t>
            </a:r>
          </a:p>
          <a:p>
            <a:endParaRPr lang="pl-PL" altLang="pl-PL" sz="200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ytuł 1"/>
          <p:cNvSpPr>
            <a:spLocks noGrp="1"/>
          </p:cNvSpPr>
          <p:nvPr>
            <p:ph type="title"/>
          </p:nvPr>
        </p:nvSpPr>
        <p:spPr>
          <a:xfrm>
            <a:off x="0" y="333375"/>
            <a:ext cx="9144000" cy="1079500"/>
          </a:xfrm>
        </p:spPr>
        <p:txBody>
          <a:bodyPr/>
          <a:lstStyle/>
          <a:p>
            <a:r>
              <a:rPr lang="pl-PL" altLang="pl-PL" sz="2400" b="1" smtClean="0">
                <a:solidFill>
                  <a:srgbClr val="00339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Każdy maturzysta otrzyma w szkole hasło </a:t>
            </a:r>
            <a:br>
              <a:rPr lang="pl-PL" altLang="pl-PL" sz="2400" b="1" smtClean="0">
                <a:solidFill>
                  <a:srgbClr val="00339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pl-PL" altLang="pl-PL" sz="2400" b="1" smtClean="0">
                <a:solidFill>
                  <a:srgbClr val="00339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do serwisu wyników egzaminów na stronie </a:t>
            </a:r>
            <a:r>
              <a:rPr lang="pl-PL" altLang="pl-PL" sz="2400" i="1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www.oke.wroc.pl</a:t>
            </a:r>
            <a:r>
              <a:rPr lang="pl-PL" altLang="pl-PL" sz="2400" b="1" smtClean="0">
                <a:solidFill>
                  <a:srgbClr val="00339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pl-PL" altLang="pl-PL" b="1" smtClean="0">
              <a:solidFill>
                <a:srgbClr val="003399"/>
              </a:solidFill>
            </a:endParaRPr>
          </a:p>
        </p:txBody>
      </p:sp>
      <p:pic>
        <p:nvPicPr>
          <p:cNvPr id="84995" name="Obraz 2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08175" y="1916113"/>
            <a:ext cx="5672138" cy="4995862"/>
          </a:xfr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pole tekstowe 1"/>
          <p:cNvSpPr txBox="1">
            <a:spLocks noChangeArrowheads="1"/>
          </p:cNvSpPr>
          <p:nvPr/>
        </p:nvSpPr>
        <p:spPr bwMode="auto">
          <a:xfrm>
            <a:off x="827088" y="908050"/>
            <a:ext cx="72739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altLang="pl-PL" sz="2000">
                <a:solidFill>
                  <a:srgbClr val="16165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Planowany harmonogram odbioru świadectw, aneksów, informacji o wynikach</a:t>
            </a:r>
          </a:p>
        </p:txBody>
      </p:sp>
      <p:sp>
        <p:nvSpPr>
          <p:cNvPr id="86019" name="pole tekstowe 2"/>
          <p:cNvSpPr txBox="1">
            <a:spLocks noChangeArrowheads="1"/>
          </p:cNvSpPr>
          <p:nvPr/>
        </p:nvSpPr>
        <p:spPr bwMode="auto">
          <a:xfrm>
            <a:off x="539750" y="2349500"/>
            <a:ext cx="7704138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altLang="pl-PL" sz="240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11 sierpnia 2020 </a:t>
            </a:r>
          </a:p>
          <a:p>
            <a:pPr algn="ctr"/>
            <a:endParaRPr lang="pl-PL" altLang="pl-PL" sz="2400">
              <a:solidFill>
                <a:srgbClr val="16165D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pl-PL" altLang="pl-PL" sz="2400">
                <a:solidFill>
                  <a:srgbClr val="16165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do 30 września – po sesji poprawkowej</a:t>
            </a:r>
          </a:p>
          <a:p>
            <a:endParaRPr lang="pl-PL" altLang="pl-PL" sz="2400">
              <a:solidFill>
                <a:srgbClr val="16165D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pl-PL" altLang="pl-PL" sz="2400">
              <a:solidFill>
                <a:srgbClr val="16165D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pl-PL" altLang="pl-PL" sz="2400">
                <a:solidFill>
                  <a:srgbClr val="16165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godzinę i sposób odbioru dokumentów ustalane są przez szkoły.</a:t>
            </a:r>
          </a:p>
          <a:p>
            <a:endParaRPr lang="pl-PL" altLang="pl-PL" sz="2400">
              <a:solidFill>
                <a:srgbClr val="16165D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7042" name="Object 15"/>
          <p:cNvGraphicFramePr>
            <a:graphicFrameLocks noChangeAspect="1"/>
          </p:cNvGraphicFramePr>
          <p:nvPr/>
        </p:nvGraphicFramePr>
        <p:xfrm>
          <a:off x="0" y="-171450"/>
          <a:ext cx="9448800" cy="7086600"/>
        </p:xfrm>
        <a:graphic>
          <a:graphicData uri="http://schemas.openxmlformats.org/presentationml/2006/ole">
            <p:oleObj spid="_x0000_s87042" name="Fotografia Photo Editor" r:id="rId4" imgW="4791744" imgH="4563112" progId="MSPhotoEd.3">
              <p:embed/>
            </p:oleObj>
          </a:graphicData>
        </a:graphic>
      </p:graphicFrame>
      <p:sp>
        <p:nvSpPr>
          <p:cNvPr id="87043" name="pole tekstowe 1"/>
          <p:cNvSpPr txBox="1">
            <a:spLocks noChangeArrowheads="1"/>
          </p:cNvSpPr>
          <p:nvPr/>
        </p:nvSpPr>
        <p:spPr bwMode="auto">
          <a:xfrm>
            <a:off x="3995738" y="5013325"/>
            <a:ext cx="41767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altLang="pl-PL">
                <a:solidFill>
                  <a:schemeClr val="bg1"/>
                </a:solidFill>
              </a:rPr>
              <a:t>Powodzenia!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pole tekstowe 2"/>
          <p:cNvSpPr txBox="1">
            <a:spLocks noChangeArrowheads="1"/>
          </p:cNvSpPr>
          <p:nvPr/>
        </p:nvSpPr>
        <p:spPr bwMode="auto">
          <a:xfrm>
            <a:off x="395288" y="30163"/>
            <a:ext cx="81359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altLang="pl-PL" sz="2000">
                <a:solidFill>
                  <a:srgbClr val="00664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Akty prawne, które regulują zasady przeprowadzenia egzaminu maturalnego w 2020 r.</a:t>
            </a:r>
          </a:p>
        </p:txBody>
      </p:sp>
      <p:sp>
        <p:nvSpPr>
          <p:cNvPr id="12291" name="pole tekstowe 2"/>
          <p:cNvSpPr txBox="1">
            <a:spLocks noChangeArrowheads="1"/>
          </p:cNvSpPr>
          <p:nvPr/>
        </p:nvSpPr>
        <p:spPr bwMode="auto">
          <a:xfrm>
            <a:off x="273050" y="738188"/>
            <a:ext cx="8856663" cy="506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lnSpc>
                <a:spcPct val="140000"/>
              </a:lnSpc>
              <a:spcBef>
                <a:spcPct val="20000"/>
              </a:spcBef>
            </a:pPr>
            <a:r>
              <a:rPr lang="pl-PL" altLang="pl-PL" sz="160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Zasady przystępowania do matury dla obecnych uczniów i absolwentów</a:t>
            </a:r>
          </a:p>
          <a:p>
            <a:pPr marL="342900" indent="-342900" eaLnBrk="1" hangingPunct="1">
              <a:spcBef>
                <a:spcPct val="20000"/>
              </a:spcBef>
              <a:buFont typeface="Wingdings" pitchFamily="2" charset="2"/>
              <a:buChar char="§"/>
            </a:pPr>
            <a:r>
              <a:rPr lang="pl-PL" altLang="pl-PL" sz="1600">
                <a:solidFill>
                  <a:srgbClr val="0033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ustawa z dnia 7 września 1991 o systemie oświaty </a:t>
            </a:r>
            <a:br>
              <a:rPr lang="pl-PL" altLang="pl-PL" sz="1600">
                <a:solidFill>
                  <a:srgbClr val="0033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pl-PL" altLang="pl-PL" sz="1600">
                <a:solidFill>
                  <a:srgbClr val="0033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(tekst jednolity Dz.U. z 2016r., poz.1943) </a:t>
            </a:r>
          </a:p>
          <a:p>
            <a:pPr marL="342900" indent="-342900" eaLnBrk="1" hangingPunct="1">
              <a:spcBef>
                <a:spcPct val="20000"/>
              </a:spcBef>
              <a:buFont typeface="Wingdings" pitchFamily="2" charset="2"/>
              <a:buChar char="§"/>
            </a:pPr>
            <a:r>
              <a:rPr lang="pl-PL" altLang="pl-PL" sz="160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rozporządzenie  MEN z 21 grudnia 2016 w sprawie szczegółowych warunków   i sposobu przeprowadzania (….) i egzaminu maturalnego </a:t>
            </a:r>
            <a:br>
              <a:rPr lang="pl-PL" altLang="pl-PL" sz="160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pl-PL" altLang="pl-PL" sz="160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(Dz. U. z 2016 r., poz. 2223)</a:t>
            </a:r>
          </a:p>
          <a:p>
            <a:pPr marL="342900" indent="-342900" eaLnBrk="1" hangingPunct="1">
              <a:spcBef>
                <a:spcPct val="20000"/>
              </a:spcBef>
              <a:buFont typeface="Wingdings" pitchFamily="2" charset="2"/>
              <a:buChar char="§"/>
            </a:pPr>
            <a:r>
              <a:rPr lang="pl-PL" altLang="pl-PL" sz="160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rozporządzenie  MEN z 19 maja 2020 </a:t>
            </a:r>
            <a:r>
              <a:rPr lang="pl-PL" altLang="pl-PL" sz="160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zmieniające rozporządzenie w sprawie szczególnych rozwiązań w okresie czasowego ograniczenia funkcjonowania jednostek systemu oświaty w związku z zapobieganiem, przeciwdziałaniem i zwalczaniem COVID-19</a:t>
            </a:r>
            <a:r>
              <a:rPr lang="pl-PL" altLang="pl-PL" sz="160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br>
              <a:rPr lang="pl-PL" altLang="pl-PL" sz="160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pl-PL" altLang="pl-PL" sz="160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(Dz. U. z 2020r., poz. 891)</a:t>
            </a:r>
          </a:p>
          <a:p>
            <a:pPr marL="342900" indent="-342900">
              <a:spcBef>
                <a:spcPct val="20000"/>
              </a:spcBef>
            </a:pPr>
            <a:endParaRPr lang="pl-PL" altLang="pl-PL" sz="1600">
              <a:solidFill>
                <a:srgbClr val="16165D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>
              <a:buFontTx/>
              <a:buAutoNum type="arabicPeriod"/>
            </a:pPr>
            <a:r>
              <a:rPr lang="pl-PL" altLang="pl-PL" sz="1600">
                <a:solidFill>
                  <a:srgbClr val="16165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Informacja </a:t>
            </a:r>
            <a:r>
              <a:rPr lang="pl-PL" altLang="pl-PL" sz="1600">
                <a:solidFill>
                  <a:srgbClr val="16165D"/>
                </a:solidFill>
                <a:latin typeface="Verdana" pitchFamily="34" charset="0"/>
              </a:rPr>
              <a:t>o sposobie organizacji i przeprowadzenia egzaminu maturalnego obowiązująca w roku szkolnym  </a:t>
            </a:r>
            <a:r>
              <a:rPr lang="pl-PL" altLang="pl-PL" sz="1600">
                <a:solidFill>
                  <a:srgbClr val="FF0000"/>
                </a:solidFill>
                <a:latin typeface="Verdana" pitchFamily="34" charset="0"/>
              </a:rPr>
              <a:t>2019/2020</a:t>
            </a:r>
            <a:br>
              <a:rPr lang="pl-PL" altLang="pl-PL" sz="1600">
                <a:solidFill>
                  <a:srgbClr val="FF0000"/>
                </a:solidFill>
                <a:latin typeface="Verdana" pitchFamily="34" charset="0"/>
              </a:rPr>
            </a:br>
            <a:endParaRPr lang="pl-PL" altLang="pl-PL" sz="1600">
              <a:solidFill>
                <a:srgbClr val="FF0000"/>
              </a:solidFill>
              <a:latin typeface="Verdana" pitchFamily="34" charset="0"/>
            </a:endParaRPr>
          </a:p>
          <a:p>
            <a:pPr marL="342900" indent="-342900">
              <a:buFontTx/>
              <a:buAutoNum type="arabicPeriod"/>
            </a:pPr>
            <a:r>
              <a:rPr lang="pl-PL" altLang="pl-PL" sz="1600">
                <a:solidFill>
                  <a:srgbClr val="16165D"/>
                </a:solidFill>
                <a:latin typeface="Verdana" pitchFamily="34" charset="0"/>
              </a:rPr>
              <a:t>Komunikaty dyrektora CKE (strona internetowa OKE i CKE)</a:t>
            </a:r>
          </a:p>
          <a:p>
            <a:pPr marL="342900" indent="-342900">
              <a:buFontTx/>
              <a:buAutoNum type="arabicPeriod"/>
            </a:pPr>
            <a:endParaRPr lang="pl-PL" altLang="pl-PL" sz="1600">
              <a:solidFill>
                <a:srgbClr val="16165D"/>
              </a:solidFill>
              <a:latin typeface="Verdana" pitchFamily="34" charset="0"/>
            </a:endParaRPr>
          </a:p>
          <a:p>
            <a:pPr marL="342900" indent="-342900">
              <a:buFontTx/>
              <a:buAutoNum type="arabicPeriod"/>
            </a:pPr>
            <a:r>
              <a:rPr lang="pl-PL" altLang="pl-PL" sz="1600">
                <a:solidFill>
                  <a:srgbClr val="16165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Informacje o egzaminie maturalnym –</a:t>
            </a:r>
            <a:r>
              <a:rPr lang="pl-PL" altLang="pl-PL" sz="160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www.oke.wroc.pl</a:t>
            </a:r>
            <a:r>
              <a:rPr lang="pl-PL" altLang="pl-PL" sz="1600">
                <a:solidFill>
                  <a:srgbClr val="16165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– zakładka – </a:t>
            </a:r>
            <a:r>
              <a:rPr lang="pl-PL" altLang="pl-PL" sz="1600" i="1">
                <a:solidFill>
                  <a:srgbClr val="16165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Egzamin maturalny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ymbol zastępczy tekstu 2"/>
          <p:cNvSpPr>
            <a:spLocks noGrp="1"/>
          </p:cNvSpPr>
          <p:nvPr>
            <p:ph type="body" idx="1"/>
          </p:nvPr>
        </p:nvSpPr>
        <p:spPr>
          <a:xfrm>
            <a:off x="755650" y="115888"/>
            <a:ext cx="7345363" cy="1057275"/>
          </a:xfrm>
        </p:spPr>
        <p:txBody>
          <a:bodyPr/>
          <a:lstStyle/>
          <a:p>
            <a:pPr algn="ctr"/>
            <a:r>
              <a:rPr lang="pl-PL" altLang="pl-PL" sz="2000" smtClean="0">
                <a:solidFill>
                  <a:srgbClr val="00664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Podstawy prawne</a:t>
            </a:r>
          </a:p>
          <a:p>
            <a:pPr algn="ctr"/>
            <a:r>
              <a:rPr lang="pl-PL" altLang="pl-PL" sz="2000" smtClean="0">
                <a:solidFill>
                  <a:srgbClr val="16165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Ustawa </a:t>
            </a:r>
            <a:r>
              <a:rPr lang="pl-PL" altLang="pl-PL" sz="180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Rozdział 3b </a:t>
            </a:r>
            <a:r>
              <a:rPr lang="pl-PL" altLang="pl-PL" sz="1800" smtClean="0">
                <a:latin typeface="Verdana" pitchFamily="34" charset="0"/>
                <a:ea typeface="Verdana" pitchFamily="34" charset="0"/>
                <a:cs typeface="Verdana" pitchFamily="34" charset="0"/>
              </a:rPr>
              <a:t>- </a:t>
            </a:r>
            <a:r>
              <a:rPr lang="pl-PL" altLang="pl-PL" sz="1800" b="0" i="1" smtClean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Ogólne zasady przeprowadzania egzaminów maturalnych</a:t>
            </a:r>
            <a:endParaRPr lang="pl-PL" altLang="pl-PL" sz="1800" b="0" smtClean="0">
              <a:solidFill>
                <a:srgbClr val="00B05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4339" name="Symbol zastępczy zawartości 3"/>
          <p:cNvSpPr>
            <a:spLocks noGrp="1"/>
          </p:cNvSpPr>
          <p:nvPr>
            <p:ph sz="half" idx="2"/>
          </p:nvPr>
        </p:nvSpPr>
        <p:spPr>
          <a:xfrm>
            <a:off x="0" y="1268413"/>
            <a:ext cx="4859338" cy="5400675"/>
          </a:xfrm>
        </p:spPr>
        <p:txBody>
          <a:bodyPr/>
          <a:lstStyle/>
          <a:p>
            <a:pPr marL="0" indent="0">
              <a:buFontTx/>
              <a:buNone/>
            </a:pPr>
            <a:endParaRPr lang="pl-PL" altLang="pl-PL" sz="1600" b="1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FontTx/>
              <a:buNone/>
            </a:pPr>
            <a:r>
              <a:rPr lang="pl-PL" altLang="pl-PL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art.44…</a:t>
            </a:r>
          </a:p>
          <a:p>
            <a:pPr marL="0" indent="0">
              <a:buFontTx/>
              <a:buNone/>
            </a:pPr>
            <a:r>
              <a:rPr lang="pl-PL" altLang="pl-PL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zzd. - zzg. egzaminy  obowiązkowe</a:t>
            </a:r>
          </a:p>
          <a:p>
            <a:pPr marL="0" indent="0">
              <a:buFontTx/>
              <a:buNone/>
            </a:pPr>
            <a:endParaRPr lang="pl-PL" altLang="pl-PL" sz="8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FontTx/>
              <a:buNone/>
            </a:pPr>
            <a:r>
              <a:rPr lang="pl-PL" altLang="pl-PL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zzh.  laureaci i finaliści </a:t>
            </a:r>
          </a:p>
          <a:p>
            <a:pPr marL="0" indent="0">
              <a:buFontTx/>
              <a:buNone/>
            </a:pPr>
            <a:endParaRPr lang="pl-PL" altLang="pl-PL" sz="8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FontTx/>
              <a:buNone/>
            </a:pPr>
            <a:r>
              <a:rPr lang="pl-PL" altLang="pl-PL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zzj.   termin dodatkowy</a:t>
            </a:r>
          </a:p>
          <a:p>
            <a:pPr marL="0" indent="0">
              <a:buFontTx/>
              <a:buNone/>
            </a:pPr>
            <a:endParaRPr lang="pl-PL" altLang="pl-PL" sz="8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FontTx/>
              <a:buNone/>
            </a:pPr>
            <a:r>
              <a:rPr lang="pl-PL" altLang="pl-PL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zzk.  zasady przedstawiania wyników</a:t>
            </a:r>
          </a:p>
          <a:p>
            <a:pPr marL="0" indent="0">
              <a:buFontTx/>
              <a:buNone/>
            </a:pPr>
            <a:endParaRPr lang="pl-PL" altLang="pl-PL" sz="8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FontTx/>
              <a:buNone/>
            </a:pPr>
            <a:r>
              <a:rPr lang="pl-PL" altLang="pl-PL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zzl.   zasady zaliczenia egzaminów</a:t>
            </a:r>
            <a:br>
              <a:rPr lang="pl-PL" altLang="pl-PL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pl-PL" altLang="pl-PL" sz="8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FontTx/>
              <a:buNone/>
            </a:pPr>
            <a:r>
              <a:rPr lang="pl-PL" altLang="pl-PL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zzn.  warunki ponownego przystępowania</a:t>
            </a:r>
            <a:br>
              <a:rPr lang="pl-PL" altLang="pl-PL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pl-PL" altLang="pl-PL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   (niezdane egzaminy)</a:t>
            </a:r>
          </a:p>
          <a:p>
            <a:pPr marL="0" indent="0">
              <a:buFontTx/>
              <a:buNone/>
            </a:pPr>
            <a:endParaRPr lang="pl-PL" altLang="pl-PL" sz="8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FontTx/>
              <a:buNone/>
            </a:pPr>
            <a:r>
              <a:rPr lang="pl-PL" altLang="pl-PL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zzo. warunki ponownego przystępowania</a:t>
            </a:r>
            <a:br>
              <a:rPr lang="pl-PL" altLang="pl-PL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pl-PL" altLang="pl-PL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  (aneks do świadectwa maturalnego)</a:t>
            </a:r>
            <a:br>
              <a:rPr lang="pl-PL" altLang="pl-PL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pl-PL" altLang="pl-PL" sz="1600" smtClean="0"/>
          </a:p>
        </p:txBody>
      </p:sp>
      <p:sp>
        <p:nvSpPr>
          <p:cNvPr id="14340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810125" y="1557338"/>
            <a:ext cx="4333875" cy="4824412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pl-PL" altLang="pl-PL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zzq.  płatności za egzamin maturalny</a:t>
            </a:r>
          </a:p>
          <a:p>
            <a:pPr marL="0" indent="0">
              <a:buFontTx/>
              <a:buNone/>
            </a:pPr>
            <a:endParaRPr lang="pl-PL" altLang="pl-PL" sz="8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FontTx/>
              <a:buNone/>
            </a:pPr>
            <a:r>
              <a:rPr lang="pl-PL" altLang="pl-PL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zzr.   dostosowania </a:t>
            </a:r>
          </a:p>
          <a:p>
            <a:pPr marL="0" indent="0">
              <a:buFontTx/>
              <a:buNone/>
            </a:pPr>
            <a:endParaRPr lang="pl-PL" altLang="pl-PL" sz="8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FontTx/>
              <a:buNone/>
            </a:pPr>
            <a:endParaRPr lang="pl-PL" altLang="pl-PL" sz="8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FontTx/>
              <a:buNone/>
            </a:pPr>
            <a:r>
              <a:rPr lang="pl-PL" altLang="pl-PL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zzt.  samodzielność prac zdających</a:t>
            </a:r>
          </a:p>
          <a:p>
            <a:pPr marL="0" indent="0">
              <a:buFontTx/>
              <a:buNone/>
            </a:pPr>
            <a:endParaRPr lang="pl-PL" altLang="pl-PL" sz="8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FontTx/>
              <a:buNone/>
            </a:pPr>
            <a:r>
              <a:rPr lang="pl-PL" altLang="pl-PL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zzv., zzw. unieważnienia</a:t>
            </a:r>
          </a:p>
          <a:p>
            <a:pPr marL="0" indent="0">
              <a:buFontTx/>
              <a:buNone/>
            </a:pPr>
            <a:endParaRPr lang="pl-PL" altLang="pl-PL" sz="8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FontTx/>
              <a:buNone/>
            </a:pPr>
            <a:r>
              <a:rPr lang="pl-PL" altLang="pl-PL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zzy.   tryb i warunki zgłaszania </a:t>
            </a:r>
            <a:br>
              <a:rPr lang="pl-PL" altLang="pl-PL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pl-PL" altLang="pl-PL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    zastrzeżeń przez zdających</a:t>
            </a:r>
          </a:p>
          <a:p>
            <a:pPr marL="0" indent="0">
              <a:buFontTx/>
              <a:buNone/>
            </a:pPr>
            <a:endParaRPr lang="pl-PL" altLang="pl-PL" sz="8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FontTx/>
              <a:buNone/>
            </a:pPr>
            <a:r>
              <a:rPr lang="pl-PL" altLang="pl-PL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zzz.  wglądy  - tryb weryfikacji sumy</a:t>
            </a:r>
            <a:br>
              <a:rPr lang="pl-PL" altLang="pl-PL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pl-PL" altLang="pl-PL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    przyznanych punktów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ytuł 1"/>
          <p:cNvSpPr>
            <a:spLocks noGrp="1"/>
          </p:cNvSpPr>
          <p:nvPr>
            <p:ph type="title"/>
          </p:nvPr>
        </p:nvSpPr>
        <p:spPr>
          <a:xfrm>
            <a:off x="611188" y="0"/>
            <a:ext cx="7848600" cy="865188"/>
          </a:xfrm>
        </p:spPr>
        <p:txBody>
          <a:bodyPr/>
          <a:lstStyle/>
          <a:p>
            <a:r>
              <a:rPr lang="pl-PL" altLang="pl-PL" sz="2000" b="1" smtClean="0">
                <a:solidFill>
                  <a:srgbClr val="16165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pl-PL" altLang="pl-PL" sz="2000" b="1" smtClean="0">
                <a:solidFill>
                  <a:srgbClr val="16165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pl-PL" altLang="pl-PL" sz="2000" b="1" smtClean="0">
                <a:solidFill>
                  <a:srgbClr val="00664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Podstawy prawne</a:t>
            </a:r>
            <a:br>
              <a:rPr lang="pl-PL" altLang="pl-PL" sz="2000" b="1" smtClean="0">
                <a:solidFill>
                  <a:srgbClr val="00664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pl-PL" altLang="pl-PL" sz="2000" b="1" smtClean="0">
                <a:solidFill>
                  <a:srgbClr val="00664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Rozporządzenie  MEN z 21 grudnia 2016 </a:t>
            </a:r>
            <a:r>
              <a:rPr lang="pl-PL" altLang="pl-PL" sz="2000" smtClean="0">
                <a:solidFill>
                  <a:srgbClr val="16165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pl-PL" altLang="pl-PL" sz="2000" smtClean="0">
                <a:solidFill>
                  <a:srgbClr val="16165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pl-PL" altLang="pl-PL" sz="2000" smtClean="0"/>
          </a:p>
        </p:txBody>
      </p:sp>
      <p:sp>
        <p:nvSpPr>
          <p:cNvPr id="16387" name="Symbol zastępczy zawartości 2"/>
          <p:cNvSpPr>
            <a:spLocks noGrp="1"/>
          </p:cNvSpPr>
          <p:nvPr>
            <p:ph idx="1"/>
          </p:nvPr>
        </p:nvSpPr>
        <p:spPr>
          <a:xfrm>
            <a:off x="179388" y="1557338"/>
            <a:ext cx="8564562" cy="3959225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pl-PL" altLang="pl-PL" sz="2000" i="1" smtClean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Szczegółowe warunki i sposoby przeprowadzania egzaminu maturalnego</a:t>
            </a:r>
          </a:p>
          <a:p>
            <a:pPr marL="0" indent="0">
              <a:buFontTx/>
              <a:buNone/>
            </a:pPr>
            <a:endParaRPr lang="pl-PL" altLang="pl-PL" sz="8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FontTx/>
              <a:buNone/>
            </a:pPr>
            <a:r>
              <a:rPr lang="pl-PL" altLang="pl-PL" sz="1800" smtClean="0">
                <a:latin typeface="Verdana" pitchFamily="34" charset="0"/>
                <a:ea typeface="Verdana" pitchFamily="34" charset="0"/>
                <a:cs typeface="Verdana" pitchFamily="34" charset="0"/>
              </a:rPr>
              <a:t>§30.           przedmioty dodatkowe</a:t>
            </a:r>
          </a:p>
          <a:p>
            <a:pPr marL="0" indent="0">
              <a:buFontTx/>
              <a:buNone/>
            </a:pPr>
            <a:endParaRPr lang="pl-PL" altLang="pl-PL" sz="8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FontTx/>
              <a:buNone/>
            </a:pPr>
            <a:r>
              <a:rPr lang="pl-PL" altLang="pl-PL" sz="1800" smtClean="0">
                <a:latin typeface="Verdana" pitchFamily="34" charset="0"/>
                <a:ea typeface="Verdana" pitchFamily="34" charset="0"/>
                <a:cs typeface="Verdana" pitchFamily="34" charset="0"/>
              </a:rPr>
              <a:t>§31.           wykaz języków obcych</a:t>
            </a:r>
          </a:p>
          <a:p>
            <a:pPr marL="0" indent="0">
              <a:buFontTx/>
              <a:buNone/>
            </a:pPr>
            <a:endParaRPr lang="pl-PL" altLang="pl-PL" sz="8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FontTx/>
              <a:buNone/>
            </a:pPr>
            <a:r>
              <a:rPr lang="pl-PL" altLang="pl-PL" sz="1800" smtClean="0">
                <a:latin typeface="Verdana" pitchFamily="34" charset="0"/>
                <a:ea typeface="Verdana" pitchFamily="34" charset="0"/>
                <a:cs typeface="Verdana" pitchFamily="34" charset="0"/>
              </a:rPr>
              <a:t>§32.- § 33. deklaracje</a:t>
            </a:r>
          </a:p>
          <a:p>
            <a:pPr marL="0" indent="0">
              <a:buFontTx/>
              <a:buNone/>
            </a:pPr>
            <a:endParaRPr lang="pl-PL" altLang="pl-PL" sz="8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FontTx/>
              <a:buNone/>
            </a:pPr>
            <a:r>
              <a:rPr lang="pl-PL" altLang="pl-PL" sz="1800" smtClean="0">
                <a:latin typeface="Verdana" pitchFamily="34" charset="0"/>
                <a:ea typeface="Verdana" pitchFamily="34" charset="0"/>
                <a:cs typeface="Verdana" pitchFamily="34" charset="0"/>
              </a:rPr>
              <a:t>§71.- §74.  zapisy na świadectwie maturalnym</a:t>
            </a:r>
          </a:p>
          <a:p>
            <a:pPr marL="0" indent="0">
              <a:buFontTx/>
              <a:buNone/>
            </a:pPr>
            <a:endParaRPr lang="pl-PL" altLang="pl-PL" sz="8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FontTx/>
              <a:buNone/>
            </a:pPr>
            <a:r>
              <a:rPr lang="pl-PL" altLang="pl-PL" sz="1800" smtClean="0">
                <a:latin typeface="Verdana" pitchFamily="34" charset="0"/>
                <a:ea typeface="Verdana" pitchFamily="34" charset="0"/>
                <a:cs typeface="Verdana" pitchFamily="34" charset="0"/>
              </a:rPr>
              <a:t>§78.           płatności </a:t>
            </a:r>
            <a:endParaRPr lang="pl-PL" altLang="pl-PL" sz="1800" b="1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763588"/>
            <a:ext cx="4511675" cy="594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ytuł 1"/>
          <p:cNvSpPr txBox="1">
            <a:spLocks/>
          </p:cNvSpPr>
          <p:nvPr/>
        </p:nvSpPr>
        <p:spPr>
          <a:xfrm>
            <a:off x="20638" y="46038"/>
            <a:ext cx="9099550" cy="71755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pl-PL" altLang="pl-PL" sz="2000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Informacja o sposobie organizacji i przeprowadzania </a:t>
            </a:r>
            <a:br>
              <a:rPr lang="pl-PL" altLang="pl-PL" sz="2000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l-PL" altLang="pl-PL" sz="2000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egzaminu maturalnego</a:t>
            </a:r>
            <a:endParaRPr lang="pl-PL" altLang="pl-PL" sz="2000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412" name="Tytuł 1"/>
          <p:cNvSpPr txBox="1">
            <a:spLocks/>
          </p:cNvSpPr>
          <p:nvPr/>
        </p:nvSpPr>
        <p:spPr bwMode="auto">
          <a:xfrm>
            <a:off x="4906963" y="2349500"/>
            <a:ext cx="3816350" cy="13668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algn="ctr" defTabSz="685800" eaLnBrk="1" hangingPunct="1">
              <a:lnSpc>
                <a:spcPct val="90000"/>
              </a:lnSpc>
              <a:spcBef>
                <a:spcPct val="50000"/>
              </a:spcBef>
            </a:pPr>
            <a:r>
              <a:rPr lang="pl-PL" altLang="pl-PL" sz="1800" i="1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www.oke.wroc.pl</a:t>
            </a:r>
          </a:p>
          <a:p>
            <a:pPr algn="ctr" defTabSz="685800" eaLnBrk="1" hangingPunct="1">
              <a:lnSpc>
                <a:spcPct val="90000"/>
              </a:lnSpc>
              <a:spcBef>
                <a:spcPct val="50000"/>
              </a:spcBef>
            </a:pPr>
            <a:r>
              <a:rPr lang="pl-PL" altLang="pl-PL" sz="1800">
                <a:solidFill>
                  <a:srgbClr val="606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Zakładka</a:t>
            </a:r>
            <a:r>
              <a:rPr lang="pl-PL" altLang="pl-PL" sz="1800" i="1">
                <a:solidFill>
                  <a:srgbClr val="606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Egzamin maturalny/Informacje</a:t>
            </a:r>
            <a:br>
              <a:rPr lang="pl-PL" altLang="pl-PL" sz="1800" i="1">
                <a:solidFill>
                  <a:srgbClr val="606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pl-PL" altLang="pl-PL" sz="1800" i="1">
                <a:solidFill>
                  <a:srgbClr val="606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dla zdających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jekt domyślny">
  <a:themeElements>
    <a:clrScheme name="Projekt domyśln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ojekt domyślny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10084</TotalTime>
  <Words>1582</Words>
  <Application>Microsoft Office PowerPoint</Application>
  <PresentationFormat>Pokaz na ekranie (4:3)</PresentationFormat>
  <Paragraphs>370</Paragraphs>
  <Slides>53</Slides>
  <Notes>30</Notes>
  <HiddenSlides>0</HiddenSlides>
  <MMClips>0</MMClips>
  <ScaleCrop>false</ScaleCrop>
  <HeadingPairs>
    <vt:vector size="8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53</vt:i4>
      </vt:variant>
    </vt:vector>
  </HeadingPairs>
  <TitlesOfParts>
    <vt:vector size="61" baseType="lpstr">
      <vt:lpstr>Arial</vt:lpstr>
      <vt:lpstr>Times New Roman</vt:lpstr>
      <vt:lpstr>Verdana</vt:lpstr>
      <vt:lpstr>Symbol</vt:lpstr>
      <vt:lpstr>Wingdings</vt:lpstr>
      <vt:lpstr>SPSS Marker Set</vt:lpstr>
      <vt:lpstr>Projekt domyślny</vt:lpstr>
      <vt:lpstr>Fotografia Microsoft Photo Editor 3.0</vt:lpstr>
      <vt:lpstr>Slajd 1</vt:lpstr>
      <vt:lpstr>Slajd 2</vt:lpstr>
      <vt:lpstr>Slajd 3</vt:lpstr>
      <vt:lpstr>Slajd 4</vt:lpstr>
      <vt:lpstr>Slajd 5</vt:lpstr>
      <vt:lpstr>Slajd 6</vt:lpstr>
      <vt:lpstr>Slajd 7</vt:lpstr>
      <vt:lpstr> Podstawy prawne Rozporządzenie  MEN z 21 grudnia 2016  </vt:lpstr>
      <vt:lpstr>Slajd 9</vt:lpstr>
      <vt:lpstr>Informacje o egzaminie maturalnym  dla uczniów o specjalnych potrzebach edukacyjnych</vt:lpstr>
      <vt:lpstr>Informacje o egzaminie maturalnym  dla uczniów o specjalnych potrzebach edukacyjnych</vt:lpstr>
      <vt:lpstr>Slajd 12</vt:lpstr>
      <vt:lpstr>Materiały  i przybory pomocnicze</vt:lpstr>
      <vt:lpstr>Slajd 14</vt:lpstr>
      <vt:lpstr>Slajd 15</vt:lpstr>
      <vt:lpstr>Slajd 16</vt:lpstr>
      <vt:lpstr>Slajd 17</vt:lpstr>
      <vt:lpstr>Slajd 18</vt:lpstr>
      <vt:lpstr>Slajd 19</vt:lpstr>
      <vt:lpstr>Przed wejściem do szkoły/do sali egzaminacyjnej</vt:lpstr>
      <vt:lpstr>Slajd 21</vt:lpstr>
      <vt:lpstr>Slajd 22</vt:lpstr>
      <vt:lpstr>Stara i nowa formuła egzaminu – różne arkusze (absolwenci z roku 2020 zdają wg nowej formuły)</vt:lpstr>
      <vt:lpstr>Symbole arkuszy egzaminacyjnych</vt:lpstr>
      <vt:lpstr>Slajd 25</vt:lpstr>
      <vt:lpstr>Slajd 26</vt:lpstr>
      <vt:lpstr>Kodowanie pierwszej strony arkusza</vt:lpstr>
      <vt:lpstr>Slajd 28</vt:lpstr>
      <vt:lpstr>Slajd 29</vt:lpstr>
      <vt:lpstr>Slajd 30</vt:lpstr>
      <vt:lpstr>Rozpoczęcie egzaminu</vt:lpstr>
      <vt:lpstr>Rozpoczęcie egzaminu</vt:lpstr>
      <vt:lpstr>Slajd 33</vt:lpstr>
      <vt:lpstr>Przerwanie i unieważnienie egzaminu w sali Ustawa o systemie oświaty – art. zzv  oraz Informacja …</vt:lpstr>
      <vt:lpstr>Slajd 35</vt:lpstr>
      <vt:lpstr>Podczas trwania egzaminu zdający nie opuszczają sali.  Jeśli zajdzie uzasadniona potrzeba, zdający może opuścić salę egzaminacyjną tyko za zgodą przewodniczącego zespołu nadzorującego.   Jeśli zajdzie taka konieczność, nie wolno kontaktować się z innymi osobami, z wyjątkiem np. osób udzielających pomocy medycznej.  Zdający sygnalizuje taką potrzebę przez podniesienie ręki.   Po uzyskaniu zezwolenia przewodniczącego zespołu nadzorującego na wyjście z sali, zdający pozostawia zamknięty arkusz egzaminacyjny na swoim stoliku.  Czas egzaminu nie ulega przedłużeniu. </vt:lpstr>
      <vt:lpstr>Slajd 37</vt:lpstr>
      <vt:lpstr>Zakończenie egzaminu maturalnego</vt:lpstr>
      <vt:lpstr>Slajd 39</vt:lpstr>
      <vt:lpstr>Slajd 40</vt:lpstr>
      <vt:lpstr>Opuszczenie sali egzaminacyjnej przed upływem czasu.</vt:lpstr>
      <vt:lpstr>Slajd 42</vt:lpstr>
      <vt:lpstr>Slajd 43</vt:lpstr>
      <vt:lpstr>Slajd 44</vt:lpstr>
      <vt:lpstr>Warunki uzyskania świadectwa</vt:lpstr>
      <vt:lpstr>Wgląd do pracy</vt:lpstr>
      <vt:lpstr>Slajd 47</vt:lpstr>
      <vt:lpstr>Slajd 48</vt:lpstr>
      <vt:lpstr>Uwagi</vt:lpstr>
      <vt:lpstr>Slajd 50</vt:lpstr>
      <vt:lpstr>Każdy maturzysta otrzyma w szkole hasło  do serwisu wyników egzaminów na stronie www.oke.wroc.pl </vt:lpstr>
      <vt:lpstr>Slajd 52</vt:lpstr>
      <vt:lpstr>Slajd 53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Halinka Żukiewicz</dc:creator>
  <cp:lastModifiedBy>wicedyrektor</cp:lastModifiedBy>
  <cp:revision>833</cp:revision>
  <cp:lastPrinted>2017-03-30T11:13:44Z</cp:lastPrinted>
  <dcterms:created xsi:type="dcterms:W3CDTF">1601-01-01T00:00:00Z</dcterms:created>
  <dcterms:modified xsi:type="dcterms:W3CDTF">2020-05-25T16:52:56Z</dcterms:modified>
</cp:coreProperties>
</file>